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7" r:id="rId2"/>
    <p:sldId id="261" r:id="rId3"/>
    <p:sldId id="262" r:id="rId4"/>
    <p:sldId id="265" r:id="rId5"/>
    <p:sldId id="269" r:id="rId6"/>
    <p:sldId id="270" r:id="rId7"/>
    <p:sldId id="264" r:id="rId8"/>
    <p:sldId id="266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5" r:id="rId17"/>
    <p:sldId id="282" r:id="rId18"/>
    <p:sldId id="279" r:id="rId19"/>
    <p:sldId id="283" r:id="rId20"/>
    <p:sldId id="281" r:id="rId21"/>
    <p:sldId id="258" r:id="rId22"/>
    <p:sldId id="325" r:id="rId23"/>
    <p:sldId id="284" r:id="rId24"/>
    <p:sldId id="280" r:id="rId25"/>
    <p:sldId id="285" r:id="rId26"/>
    <p:sldId id="286" r:id="rId27"/>
    <p:sldId id="287" r:id="rId28"/>
    <p:sldId id="289" r:id="rId29"/>
    <p:sldId id="290" r:id="rId30"/>
    <p:sldId id="288" r:id="rId31"/>
    <p:sldId id="291" r:id="rId32"/>
    <p:sldId id="292" r:id="rId33"/>
    <p:sldId id="293" r:id="rId34"/>
    <p:sldId id="294" r:id="rId35"/>
    <p:sldId id="296" r:id="rId36"/>
    <p:sldId id="309" r:id="rId37"/>
    <p:sldId id="298" r:id="rId38"/>
    <p:sldId id="295" r:id="rId39"/>
    <p:sldId id="299" r:id="rId40"/>
    <p:sldId id="300" r:id="rId41"/>
    <p:sldId id="310" r:id="rId42"/>
    <p:sldId id="302" r:id="rId43"/>
    <p:sldId id="303" r:id="rId44"/>
    <p:sldId id="304" r:id="rId45"/>
    <p:sldId id="305" r:id="rId46"/>
    <p:sldId id="306" r:id="rId47"/>
    <p:sldId id="313" r:id="rId48"/>
    <p:sldId id="308" r:id="rId49"/>
    <p:sldId id="267" r:id="rId50"/>
    <p:sldId id="311" r:id="rId51"/>
    <p:sldId id="312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2" r:id="rId60"/>
    <p:sldId id="324" r:id="rId61"/>
    <p:sldId id="321" r:id="rId62"/>
    <p:sldId id="32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8008" autoAdjust="0"/>
  </p:normalViewPr>
  <p:slideViewPr>
    <p:cSldViewPr snapToGrid="0">
      <p:cViewPr varScale="1">
        <p:scale>
          <a:sx n="56" d="100"/>
          <a:sy n="56" d="100"/>
        </p:scale>
        <p:origin x="1714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m AL-ZOUHBY" userId="4b25ca9901f2cee8" providerId="LiveId" clId="{61D2A620-0EE9-4363-9A4E-A0491B566E46}"/>
    <pc:docChg chg="modSld">
      <pc:chgData name="Reem AL-ZOUHBY" userId="4b25ca9901f2cee8" providerId="LiveId" clId="{61D2A620-0EE9-4363-9A4E-A0491B566E46}" dt="2025-09-17T19:50:08.297" v="4" actId="164"/>
      <pc:docMkLst>
        <pc:docMk/>
      </pc:docMkLst>
      <pc:sldChg chg="modSp mod">
        <pc:chgData name="Reem AL-ZOUHBY" userId="4b25ca9901f2cee8" providerId="LiveId" clId="{61D2A620-0EE9-4363-9A4E-A0491B566E46}" dt="2025-09-17T19:47:12.212" v="1" actId="1036"/>
        <pc:sldMkLst>
          <pc:docMk/>
          <pc:sldMk cId="1952611676" sldId="266"/>
        </pc:sldMkLst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34" creationId="{657ED4FB-7279-C8B4-C73C-1E4396AF8609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35" creationId="{34340DD6-A1FC-0AA5-5242-0AE88A3D70AF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39" creationId="{13AE2060-607B-480A-F7FC-AF1BAB90D543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40" creationId="{B58A776A-51CB-1D0B-60F3-035425A161F9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43" creationId="{0C6FB144-E66D-6C15-EAE3-9DB14324FDCE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44" creationId="{714A0D9B-0DB5-35BA-123B-E2D84A862820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47" creationId="{6B33D60E-9483-54AE-EAD9-ADF42CAB17F9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57" creationId="{512D7341-A651-72F0-A164-6E68A6C6362C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65" creationId="{C60FFAE4-98E3-3604-E580-11775B7BFD47}"/>
          </ac:spMkLst>
        </pc:spChg>
        <pc:spChg chg="mod">
          <ac:chgData name="Reem AL-ZOUHBY" userId="4b25ca9901f2cee8" providerId="LiveId" clId="{61D2A620-0EE9-4363-9A4E-A0491B566E46}" dt="2025-09-17T19:47:12.212" v="1" actId="1036"/>
          <ac:spMkLst>
            <pc:docMk/>
            <pc:sldMk cId="1952611676" sldId="266"/>
            <ac:spMk id="66" creationId="{9936F048-19D3-4DA9-DBE4-843C5B5BB8EE}"/>
          </ac:spMkLst>
        </pc:spChg>
      </pc:sldChg>
      <pc:sldChg chg="addSp modSp">
        <pc:chgData name="Reem AL-ZOUHBY" userId="4b25ca9901f2cee8" providerId="LiveId" clId="{61D2A620-0EE9-4363-9A4E-A0491B566E46}" dt="2025-09-17T19:46:49.588" v="0" actId="164"/>
        <pc:sldMkLst>
          <pc:docMk/>
          <pc:sldMk cId="2233920850" sldId="270"/>
        </pc:sldMkLst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9" creationId="{A605D0FF-F86A-8C8E-2A35-C46A9B2A3700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14" creationId="{8507E347-3148-2729-1D36-36EEF41A8ACC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19" creationId="{7EA6D615-7A49-1D9C-DE87-A8F33715BF62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20" creationId="{DA20160E-0B84-422A-15C2-E2EE8F9FFB4C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22" creationId="{86189AFE-4856-E746-C3C5-69658D8DE702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24" creationId="{61ACE4B8-DE64-4123-174D-760A20FC381C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25" creationId="{0420B1A2-2A35-61FC-0BB3-737175AA08B7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36" creationId="{A7B0C53C-BA58-5693-A69E-55577886AC97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38" creationId="{261F06B3-AF73-A4AF-B116-D5738AE940E0}"/>
          </ac:spMkLst>
        </pc:spChg>
        <pc:spChg chg="mod">
          <ac:chgData name="Reem AL-ZOUHBY" userId="4b25ca9901f2cee8" providerId="LiveId" clId="{61D2A620-0EE9-4363-9A4E-A0491B566E46}" dt="2025-09-17T19:46:49.588" v="0" actId="164"/>
          <ac:spMkLst>
            <pc:docMk/>
            <pc:sldMk cId="2233920850" sldId="270"/>
            <ac:spMk id="42" creationId="{80752D08-2DAF-8970-019A-23B13EF1AE45}"/>
          </ac:spMkLst>
        </pc:spChg>
      </pc:sldChg>
      <pc:sldChg chg="modSp mod">
        <pc:chgData name="Reem AL-ZOUHBY" userId="4b25ca9901f2cee8" providerId="LiveId" clId="{61D2A620-0EE9-4363-9A4E-A0491B566E46}" dt="2025-09-17T19:47:46.121" v="2" actId="1076"/>
        <pc:sldMkLst>
          <pc:docMk/>
          <pc:sldMk cId="2068742529" sldId="272"/>
        </pc:sldMkLst>
        <pc:spChg chg="mod">
          <ac:chgData name="Reem AL-ZOUHBY" userId="4b25ca9901f2cee8" providerId="LiveId" clId="{61D2A620-0EE9-4363-9A4E-A0491B566E46}" dt="2025-09-17T19:47:46.121" v="2" actId="1076"/>
          <ac:spMkLst>
            <pc:docMk/>
            <pc:sldMk cId="2068742529" sldId="272"/>
            <ac:spMk id="31" creationId="{77192B8F-2DEA-7C4E-AF4C-783A5A047EF9}"/>
          </ac:spMkLst>
        </pc:spChg>
      </pc:sldChg>
      <pc:sldChg chg="addSp modSp">
        <pc:chgData name="Reem AL-ZOUHBY" userId="4b25ca9901f2cee8" providerId="LiveId" clId="{61D2A620-0EE9-4363-9A4E-A0491B566E46}" dt="2025-09-17T19:48:01.567" v="3" actId="164"/>
        <pc:sldMkLst>
          <pc:docMk/>
          <pc:sldMk cId="647919565" sldId="274"/>
        </pc:sldMkLst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9" creationId="{3A50FE22-1BA8-0AB0-0C16-821462347636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23" creationId="{8B97D072-04CA-7601-9E8A-1A608A0227B5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25" creationId="{788E2B3C-5E8D-6D1E-D1C7-8998B069D98E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27" creationId="{A0239548-72F2-7004-EFD4-7302FF7FDCE7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37" creationId="{921CCBBA-7C61-77D1-28A0-AB812C3A868A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40" creationId="{549A7703-FBF8-A358-C197-C08A8062A10D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43" creationId="{CCCB0CD7-560A-EA8C-AD61-17003D5ECDE5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45" creationId="{13D9AD7D-8A80-A332-AB98-0DEDCA6EDC64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56" creationId="{D3CF0719-F2EE-228D-1D70-535FA3E321EE}"/>
          </ac:spMkLst>
        </pc:spChg>
        <pc:spChg chg="mod">
          <ac:chgData name="Reem AL-ZOUHBY" userId="4b25ca9901f2cee8" providerId="LiveId" clId="{61D2A620-0EE9-4363-9A4E-A0491B566E46}" dt="2025-09-17T19:48:01.567" v="3" actId="164"/>
          <ac:spMkLst>
            <pc:docMk/>
            <pc:sldMk cId="647919565" sldId="274"/>
            <ac:spMk id="59" creationId="{E2FDBDB9-522A-E4C9-9D51-95CAD705A427}"/>
          </ac:spMkLst>
        </pc:spChg>
      </pc:sldChg>
      <pc:sldChg chg="addSp modSp">
        <pc:chgData name="Reem AL-ZOUHBY" userId="4b25ca9901f2cee8" providerId="LiveId" clId="{61D2A620-0EE9-4363-9A4E-A0491B566E46}" dt="2025-09-17T19:50:08.297" v="4" actId="164"/>
        <pc:sldMkLst>
          <pc:docMk/>
          <pc:sldMk cId="2591350607" sldId="287"/>
        </pc:sldMkLst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9" creationId="{4C85ACF9-07D9-A6F7-483A-DAE1F9DC7B01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20" creationId="{989CC3C9-72F8-47A5-9F39-2586BAD27A55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26" creationId="{CDE98E8B-EF6B-3A97-973C-D4B930506483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34" creationId="{558137BC-6735-DE2F-5EB9-70C3BFD2AD75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43" creationId="{41C8DBB1-A86A-6C5C-689B-5A430C205DFC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45" creationId="{046AAC95-9DD0-88F2-F9AB-CB3809D21ABF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47" creationId="{995E36FA-B980-8C11-9286-0E520D5A2C44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48" creationId="{BF496228-27E8-505B-402C-69D057482A32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55" creationId="{8BDC2C42-6B7E-499E-74F0-BE8E35CF0507}"/>
          </ac:spMkLst>
        </pc:spChg>
        <pc:spChg chg="mod">
          <ac:chgData name="Reem AL-ZOUHBY" userId="4b25ca9901f2cee8" providerId="LiveId" clId="{61D2A620-0EE9-4363-9A4E-A0491B566E46}" dt="2025-09-17T19:50:08.297" v="4" actId="164"/>
          <ac:spMkLst>
            <pc:docMk/>
            <pc:sldMk cId="2591350607" sldId="287"/>
            <ac:spMk id="67" creationId="{77A0B350-C7AE-05FF-380E-A0BD4C00CF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C798E-9B01-4907-B88F-4D259542B71A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2B00A-0C67-491E-95CA-D38526B52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9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88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0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5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86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02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87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72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8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68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4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56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05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91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7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25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6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4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05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85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8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24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68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3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37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888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7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44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64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7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814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3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630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914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97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86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00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317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35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816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886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699E-05B1-A230-2863-9FAC14F7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00DE7-8A35-8F3A-5EE3-89443828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DD558-81A4-1C0C-14C9-B962D31A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A1DA-994C-02BE-81CB-86CB2DFDA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99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88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313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6D5A-E30E-EC7D-4E83-965FA6D5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6493D-D848-41AD-E842-687B19CB6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1EBAA-138F-BC71-1810-6A75789DF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2DCC-7105-F3C6-AB69-585DBF51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16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2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55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5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0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307B-7008-9357-66ED-7E95BD96F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1538E-8C0F-7E05-10E6-CDEE98C7A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CF166-262A-0707-2D55-4D0CDB70F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CCDD8-89F0-120B-6FE5-2ECB75FA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F398-1189-1C6C-D306-29E31D76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62C3-3AEB-1253-725B-28D7C53B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78187-59DB-7D54-B816-20D2EA2CD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571BB-21A6-352E-5698-97AEB1CC5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420B9-0C21-0098-AE0A-0E9EBC9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BB3D1-6735-A354-723F-1A073B85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9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CACC3-3B95-917A-18B9-37BE3362E9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A3A2C-B41B-988E-896F-59FE32713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4E7AC-F9E0-92F3-1660-FBE7411D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4ADD0-CDE2-6A13-ADE1-59572E02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D1DA-10DB-1A23-D263-C1112DA0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2D1-F8A9-692A-A399-21F8F96A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6B58C-AC1A-E88C-9289-E3CA4743B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B2517-9589-D0F0-C375-88E935270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3F5AB-4C33-DF80-A758-FE15D3A6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9C1B3-2818-7E18-A91C-A8316E9F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9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98D4-75AF-695E-5031-76F40BA8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79542-2137-BA2B-B937-C08321C0C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5E4E6-4E9D-521A-1AFD-3CEE9DA86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02B24-A06E-5B68-18A4-C77FBF5E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4E2E5-A626-81CA-3F9E-0654BBD4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8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4179-83E0-8DE4-F357-DBF8DAAC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D560-5BC6-A9EF-B9BE-9CA28577E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075AC-610C-1B47-BF2B-655D61F59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2A79A2-9099-CF34-4B3A-8511C1AB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B3711-00C3-E48C-5119-7EEBD23E8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54AB7-178B-04B7-FF01-B32B1288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8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ECD5F-9796-DD64-CDAE-74BD87CB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A1F6F-4096-3AEC-63B6-6333A5178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C3870-8A87-0B70-FE01-CAEACED8A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706C1-4578-5871-9818-9DCC68224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2E594-8440-F434-74BD-5B7139229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E711B-5B2A-C5ED-2E59-762DFF4E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4E14BA-D98A-63AA-449A-ECFCF524C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7F524-6EB4-F584-59A0-762F0D83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CCD2-8D86-1146-5A0F-666A48BF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1A3B0-237C-1244-5A47-67F4A5D5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C40D9-EF3D-EAB8-F965-975E7D09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E81D8-683A-7A03-66C2-51898D03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A9994-6A42-CC5F-22F6-5AAAC2D3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97054-70DB-1A26-2119-3C14B3C9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969E1-33F4-1D15-58DF-A369172B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9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9941-4BF2-919A-A753-C49A806E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83B1-96AB-F01F-00C8-8AC80938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1A7E8-B45F-F572-80AC-54F45177A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7F8EC-7A20-CC61-3889-17176170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7239D-1746-900C-9148-782D586C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9FB4-680D-6EEF-C222-34DB0BA3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2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228F-FC34-126D-E031-0FFCA67B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43AEE-716A-D8B5-0BDF-AAEED3D1C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5EACD-76FB-9464-936C-76A537157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3C3BC-BCA0-6C6B-2B07-225023067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B818A-E516-6192-8F04-FA7D91F46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1BF5C-98B8-B6C5-DB65-D94D71DD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11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CBCC6-17BA-6B6A-3C13-915643DF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0CFA4-439B-3B1D-041D-E5C922C1D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B165-BA49-CDAD-AF6D-9A0C18274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7B5E1-CCD8-4F13-8F5E-359437266969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57C12-B2CD-86F0-05E4-1435585E5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BBBF-D5F2-ED15-A76F-125025835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EC8F4-70AF-44F7-96A7-49965A8C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501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4A94-6932-FAE5-1187-4CC6194DB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Adversarial Attacks on MNIST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3471A-38C9-2FE8-6AE7-800FF83F9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065" y="3509963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Exploring White-box and Black-box Evasion Attacks using ART Library</a:t>
            </a:r>
          </a:p>
          <a:p>
            <a:r>
              <a:rPr lang="en-US" sz="1800" dirty="0"/>
              <a:t>Presented by : Reem AL-ZOUHBY</a:t>
            </a:r>
            <a:br>
              <a:rPr lang="en-US" sz="1800" dirty="0"/>
            </a:br>
            <a:r>
              <a:rPr lang="en-US" sz="1800" dirty="0">
                <a:ea typeface="Noto Sans" pitchFamily="34" charset="-122"/>
                <a:cs typeface="Noto Sans" pitchFamily="34" charset="-120"/>
              </a:rPr>
              <a:t>August 18, 2025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Lebanese University Faculty Of Engineering Branch I">
            <a:extLst>
              <a:ext uri="{FF2B5EF4-FFF2-40B4-BE49-F238E27FC236}">
                <a16:creationId xmlns:a16="http://schemas.microsoft.com/office/drawing/2014/main" id="{DA39F925-201E-3C68-7E34-523965C2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381" cy="10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B2438-1738-AB63-59E1-D4D844A4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65" y="16022"/>
            <a:ext cx="1358610" cy="13586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8FA4-E374-A22B-CDD6-30846D74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9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3A1D9F-5453-E0F6-E6EB-F444C4196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6" t="46587" r="21978" b="47729"/>
          <a:stretch>
            <a:fillRect/>
          </a:stretch>
        </p:blipFill>
        <p:spPr>
          <a:xfrm>
            <a:off x="2825085" y="1119117"/>
            <a:ext cx="5991315" cy="545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50ECB-812F-93B7-A38D-3012038C78D6}"/>
              </a:ext>
            </a:extLst>
          </p:cNvPr>
          <p:cNvSpPr txBox="1"/>
          <p:nvPr/>
        </p:nvSpPr>
        <p:spPr>
          <a:xfrm>
            <a:off x="5841242" y="324433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 per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1B675-DA9E-D450-0A8D-8FB118CADAF1}"/>
              </a:ext>
            </a:extLst>
          </p:cNvPr>
          <p:cNvSpPr txBox="1"/>
          <p:nvPr/>
        </p:nvSpPr>
        <p:spPr>
          <a:xfrm>
            <a:off x="2052851" y="2730394"/>
            <a:ext cx="2727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max perturbation allowed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CC2DE-FE9A-6EB7-9308-8EC8930662F1}"/>
              </a:ext>
            </a:extLst>
          </p:cNvPr>
          <p:cNvSpPr txBox="1"/>
          <p:nvPr/>
        </p:nvSpPr>
        <p:spPr>
          <a:xfrm>
            <a:off x="7246961" y="565119"/>
            <a:ext cx="6741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 of loss function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AEE5BBF-73FA-9201-B0B3-0369C6000B74}"/>
              </a:ext>
            </a:extLst>
          </p:cNvPr>
          <p:cNvCxnSpPr>
            <a:endCxn id="18" idx="1"/>
          </p:cNvCxnSpPr>
          <p:nvPr/>
        </p:nvCxnSpPr>
        <p:spPr>
          <a:xfrm rot="5400000" flipH="1" flipV="1">
            <a:off x="6608507" y="753619"/>
            <a:ext cx="642287" cy="6346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B1724ED-A746-7315-8549-70538B8E43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75850" y="1663236"/>
            <a:ext cx="1522989" cy="13499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E0C7820-E804-3360-EEF3-D311EA448BEF}"/>
              </a:ext>
            </a:extLst>
          </p:cNvPr>
          <p:cNvCxnSpPr/>
          <p:nvPr/>
        </p:nvCxnSpPr>
        <p:spPr>
          <a:xfrm rot="5400000">
            <a:off x="3309582" y="1699146"/>
            <a:ext cx="1023582" cy="955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CE5FE1-EB75-A07A-B187-0ED8D0BAB0F1}"/>
              </a:ext>
            </a:extLst>
          </p:cNvPr>
          <p:cNvSpPr txBox="1"/>
          <p:nvPr/>
        </p:nvSpPr>
        <p:spPr>
          <a:xfrm>
            <a:off x="3088746" y="241307"/>
            <a:ext cx="4853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spc="0" baseline="0" dirty="0">
                <a:ln/>
                <a:solidFill>
                  <a:srgbClr val="2C3E50"/>
                </a:solidFill>
                <a:latin typeface="+mj-lt"/>
                <a:cs typeface="Arial"/>
                <a:sym typeface="Arial"/>
                <a:rtl val="0"/>
              </a:rPr>
              <a:t>PGD: Projected Gradient Descent - Iterative Process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7192B8F-2DEA-7C4E-AF4C-783A5A047EF9}"/>
              </a:ext>
            </a:extLst>
          </p:cNvPr>
          <p:cNvSpPr/>
          <p:nvPr/>
        </p:nvSpPr>
        <p:spPr>
          <a:xfrm>
            <a:off x="2535912" y="1079213"/>
            <a:ext cx="6667500" cy="762000"/>
          </a:xfrm>
          <a:custGeom>
            <a:avLst/>
            <a:gdLst>
              <a:gd name="connsiteX0" fmla="*/ 6572250 w 6667500"/>
              <a:gd name="connsiteY0" fmla="*/ 0 h 762000"/>
              <a:gd name="connsiteX1" fmla="*/ 6667500 w 6667500"/>
              <a:gd name="connsiteY1" fmla="*/ 0 h 762000"/>
              <a:gd name="connsiteX2" fmla="*/ 6667500 w 6667500"/>
              <a:gd name="connsiteY2" fmla="*/ 762000 h 762000"/>
              <a:gd name="connsiteX3" fmla="*/ 6572250 w 6667500"/>
              <a:gd name="connsiteY3" fmla="*/ 762000 h 762000"/>
              <a:gd name="connsiteX4" fmla="*/ 95250 w 6667500"/>
              <a:gd name="connsiteY4" fmla="*/ 762000 h 762000"/>
              <a:gd name="connsiteX5" fmla="*/ 0 w 6667500"/>
              <a:gd name="connsiteY5" fmla="*/ 762000 h 762000"/>
              <a:gd name="connsiteX6" fmla="*/ 0 w 6667500"/>
              <a:gd name="connsiteY6" fmla="*/ 0 h 762000"/>
              <a:gd name="connsiteX7" fmla="*/ 95250 w 6667500"/>
              <a:gd name="connsiteY7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67500" h="762000">
                <a:moveTo>
                  <a:pt x="6572250" y="0"/>
                </a:moveTo>
                <a:cubicBezTo>
                  <a:pt x="6624855" y="0"/>
                  <a:pt x="6667500" y="0"/>
                  <a:pt x="6667500" y="0"/>
                </a:cubicBezTo>
                <a:lnTo>
                  <a:pt x="6667500" y="762000"/>
                </a:lnTo>
                <a:cubicBezTo>
                  <a:pt x="6667500" y="762000"/>
                  <a:pt x="6624855" y="762000"/>
                  <a:pt x="6572250" y="762000"/>
                </a:cubicBezTo>
                <a:lnTo>
                  <a:pt x="95250" y="762000"/>
                </a:lnTo>
                <a:cubicBezTo>
                  <a:pt x="42645" y="762000"/>
                  <a:pt x="0" y="762000"/>
                  <a:pt x="0" y="762000"/>
                </a:cubicBezTo>
                <a:lnTo>
                  <a:pt x="0" y="0"/>
                </a:lnTo>
                <a:cubicBezTo>
                  <a:pt x="0" y="0"/>
                  <a:pt x="42645" y="0"/>
                  <a:pt x="95250" y="0"/>
                </a:cubicBezTo>
                <a:close/>
              </a:path>
            </a:pathLst>
          </a:custGeom>
          <a:solidFill>
            <a:srgbClr val="FFFFFF"/>
          </a:solidFill>
          <a:ln w="28575" cap="flat">
            <a:solidFill>
              <a:srgbClr val="87CEE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F7D98-697E-17F6-B0A9-873892FCAFCA}"/>
              </a:ext>
            </a:extLst>
          </p:cNvPr>
          <p:cNvSpPr txBox="1"/>
          <p:nvPr/>
        </p:nvSpPr>
        <p:spPr>
          <a:xfrm>
            <a:off x="3771998" y="1369375"/>
            <a:ext cx="4330691" cy="29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350" b="1" spc="0" baseline="0" dirty="0">
                <a:ln/>
                <a:solidFill>
                  <a:srgbClr val="2C3E50"/>
                </a:solidFill>
                <a:latin typeface="Arial"/>
                <a:cs typeface="Arial"/>
                <a:sym typeface="Arial"/>
                <a:rtl val="0"/>
              </a:rPr>
              <a:t>x^(t+1) = Π_{</a:t>
            </a:r>
            <a:r>
              <a:rPr lang="en-US" sz="1350" b="1" spc="0" baseline="0" dirty="0" err="1">
                <a:ln/>
                <a:solidFill>
                  <a:srgbClr val="2C3E50"/>
                </a:solidFill>
                <a:latin typeface="Arial"/>
                <a:cs typeface="Arial"/>
                <a:sym typeface="Arial"/>
                <a:rtl val="0"/>
              </a:rPr>
              <a:t>B_ε</a:t>
            </a:r>
            <a:r>
              <a:rPr lang="en-US" sz="1350" b="1" spc="0" baseline="0">
                <a:ln/>
                <a:solidFill>
                  <a:srgbClr val="2C3E50"/>
                </a:solidFill>
                <a:latin typeface="Arial"/>
                <a:cs typeface="Arial"/>
                <a:sym typeface="Arial"/>
                <a:rtl val="0"/>
              </a:rPr>
              <a:t>(x)} (x^t + α · sign(</a:t>
            </a:r>
            <a:r>
              <a:rPr lang="en-US" sz="1350" b="1" spc="0" baseline="0">
                <a:ln/>
                <a:solidFill>
                  <a:srgbClr val="2C3E50"/>
                </a:solidFill>
                <a:latin typeface="Cambria Math"/>
                <a:ea typeface="Cambria Math"/>
                <a:cs typeface="Arial"/>
                <a:sym typeface="Cambria Math"/>
                <a:rtl val="0"/>
              </a:rPr>
              <a:t>∇</a:t>
            </a:r>
            <a:r>
              <a:rPr lang="en-US" sz="1350" b="1" spc="0" baseline="0">
                <a:ln/>
                <a:solidFill>
                  <a:srgbClr val="2C3E50"/>
                </a:solidFill>
                <a:latin typeface="Arial"/>
                <a:ea typeface="Cambria Math"/>
                <a:cs typeface="Arial"/>
                <a:sym typeface="Arial"/>
                <a:rtl val="0"/>
              </a:rPr>
              <a:t>_x J(θ, x^t, y)))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32675E-CCC0-470D-EAA7-08B4B0BE0130}"/>
              </a:ext>
            </a:extLst>
          </p:cNvPr>
          <p:cNvSpPr txBox="1"/>
          <p:nvPr/>
        </p:nvSpPr>
        <p:spPr>
          <a:xfrm>
            <a:off x="4509929" y="1649692"/>
            <a:ext cx="2854828" cy="24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spc="0" baseline="0">
                <a:ln/>
                <a:solidFill>
                  <a:srgbClr val="666666"/>
                </a:solidFill>
                <a:latin typeface="Arial"/>
                <a:cs typeface="Arial"/>
                <a:sym typeface="Arial"/>
                <a:rtl val="0"/>
              </a:rPr>
              <a:t>Iterative formula applied for t = 0, 1, 2, ..., T-1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C97BC6-B68C-6568-CFDC-19BF7CF4FA98}"/>
              </a:ext>
            </a:extLst>
          </p:cNvPr>
          <p:cNvGrpSpPr/>
          <p:nvPr/>
        </p:nvGrpSpPr>
        <p:grpSpPr>
          <a:xfrm>
            <a:off x="102380" y="3172682"/>
            <a:ext cx="5715000" cy="3429000"/>
            <a:chOff x="3079844" y="2292381"/>
            <a:chExt cx="5715000" cy="3429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8C5BA7-4292-40C0-018B-8AC378804349}"/>
                </a:ext>
              </a:extLst>
            </p:cNvPr>
            <p:cNvSpPr/>
            <p:nvPr/>
          </p:nvSpPr>
          <p:spPr>
            <a:xfrm>
              <a:off x="3079844" y="2292381"/>
              <a:ext cx="5715000" cy="571500"/>
            </a:xfrm>
            <a:custGeom>
              <a:avLst/>
              <a:gdLst>
                <a:gd name="connsiteX0" fmla="*/ 5638800 w 5715000"/>
                <a:gd name="connsiteY0" fmla="*/ 0 h 571500"/>
                <a:gd name="connsiteX1" fmla="*/ 5715000 w 5715000"/>
                <a:gd name="connsiteY1" fmla="*/ 0 h 571500"/>
                <a:gd name="connsiteX2" fmla="*/ 5715000 w 5715000"/>
                <a:gd name="connsiteY2" fmla="*/ 571500 h 571500"/>
                <a:gd name="connsiteX3" fmla="*/ 5638800 w 5715000"/>
                <a:gd name="connsiteY3" fmla="*/ 571500 h 571500"/>
                <a:gd name="connsiteX4" fmla="*/ 76200 w 5715000"/>
                <a:gd name="connsiteY4" fmla="*/ 571500 h 571500"/>
                <a:gd name="connsiteX5" fmla="*/ 0 w 5715000"/>
                <a:gd name="connsiteY5" fmla="*/ 571500 h 571500"/>
                <a:gd name="connsiteX6" fmla="*/ 0 w 5715000"/>
                <a:gd name="connsiteY6" fmla="*/ 0 h 571500"/>
                <a:gd name="connsiteX7" fmla="*/ 76200 w 5715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00" h="571500">
                  <a:moveTo>
                    <a:pt x="5638800" y="0"/>
                  </a:moveTo>
                  <a:cubicBezTo>
                    <a:pt x="5680884" y="0"/>
                    <a:pt x="5715000" y="0"/>
                    <a:pt x="5715000" y="0"/>
                  </a:cubicBezTo>
                  <a:lnTo>
                    <a:pt x="5715000" y="571500"/>
                  </a:lnTo>
                  <a:cubicBezTo>
                    <a:pt x="5715000" y="571500"/>
                    <a:pt x="5680884" y="571500"/>
                    <a:pt x="5638800" y="571500"/>
                  </a:cubicBezTo>
                  <a:lnTo>
                    <a:pt x="76200" y="571500"/>
                  </a:lnTo>
                  <a:cubicBezTo>
                    <a:pt x="34116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87CEEB">
                <a:alpha val="10000"/>
              </a:srgbClr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25336C-50B1-0DCF-DADC-4112267E15E8}"/>
                </a:ext>
              </a:extLst>
            </p:cNvPr>
            <p:cNvSpPr/>
            <p:nvPr/>
          </p:nvSpPr>
          <p:spPr>
            <a:xfrm>
              <a:off x="3175094" y="2387631"/>
              <a:ext cx="381000" cy="381000"/>
            </a:xfrm>
            <a:custGeom>
              <a:avLst/>
              <a:gdLst>
                <a:gd name="connsiteX0" fmla="*/ 381000 w 381000"/>
                <a:gd name="connsiteY0" fmla="*/ 190500 h 381000"/>
                <a:gd name="connsiteX1" fmla="*/ 190500 w 381000"/>
                <a:gd name="connsiteY1" fmla="*/ 381000 h 381000"/>
                <a:gd name="connsiteX2" fmla="*/ 0 w 381000"/>
                <a:gd name="connsiteY2" fmla="*/ 190500 h 381000"/>
                <a:gd name="connsiteX3" fmla="*/ 190500 w 381000"/>
                <a:gd name="connsiteY3" fmla="*/ 0 h 381000"/>
                <a:gd name="connsiteX4" fmla="*/ 381000 w 381000"/>
                <a:gd name="connsiteY4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81000">
                  <a:moveTo>
                    <a:pt x="381000" y="190500"/>
                  </a:move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ubicBezTo>
                    <a:pt x="295710" y="0"/>
                    <a:pt x="381000" y="85290"/>
                    <a:pt x="381000" y="190500"/>
                  </a:cubicBezTo>
                  <a:close/>
                </a:path>
              </a:pathLst>
            </a:custGeom>
            <a:solidFill>
              <a:srgbClr val="87CE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BAD8F5-94DA-2593-2F42-C2A492496E0F}"/>
                </a:ext>
              </a:extLst>
            </p:cNvPr>
            <p:cNvSpPr txBox="1"/>
            <p:nvPr/>
          </p:nvSpPr>
          <p:spPr>
            <a:xfrm>
              <a:off x="3237072" y="2468842"/>
              <a:ext cx="257042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E67302-4E09-53BD-4770-584B135A3C41}"/>
                </a:ext>
              </a:extLst>
            </p:cNvPr>
            <p:cNvSpPr txBox="1"/>
            <p:nvPr/>
          </p:nvSpPr>
          <p:spPr>
            <a:xfrm>
              <a:off x="3655154" y="2299197"/>
              <a:ext cx="1334586" cy="261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Step 1: Initialize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FC2905-35FE-A2CE-C23B-179E847DAE97}"/>
                </a:ext>
              </a:extLst>
            </p:cNvPr>
            <p:cNvSpPr txBox="1"/>
            <p:nvPr/>
          </p:nvSpPr>
          <p:spPr>
            <a:xfrm>
              <a:off x="3655154" y="2506942"/>
              <a:ext cx="1887194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x^0 = x (original input image)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F767CE8-9648-A47A-F45C-E7F63F087A15}"/>
                </a:ext>
              </a:extLst>
            </p:cNvPr>
            <p:cNvSpPr/>
            <p:nvPr/>
          </p:nvSpPr>
          <p:spPr>
            <a:xfrm>
              <a:off x="5937344" y="2863881"/>
              <a:ext cx="9525" cy="285750"/>
            </a:xfrm>
            <a:custGeom>
              <a:avLst/>
              <a:gdLst>
                <a:gd name="connsiteX0" fmla="*/ 0 w 9525"/>
                <a:gd name="connsiteY0" fmla="*/ 0 h 285750"/>
                <a:gd name="connsiteX1" fmla="*/ 0 w 9525"/>
                <a:gd name="connsiteY1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0">
                  <a:moveTo>
                    <a:pt x="0" y="0"/>
                  </a:moveTo>
                  <a:lnTo>
                    <a:pt x="0" y="285750"/>
                  </a:lnTo>
                </a:path>
              </a:pathLst>
            </a:custGeom>
            <a:noFill/>
            <a:ln w="2857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679D23-D590-49C5-920E-2844D2D69D53}"/>
                </a:ext>
              </a:extLst>
            </p:cNvPr>
            <p:cNvSpPr/>
            <p:nvPr/>
          </p:nvSpPr>
          <p:spPr>
            <a:xfrm>
              <a:off x="3079844" y="3244881"/>
              <a:ext cx="5715000" cy="571500"/>
            </a:xfrm>
            <a:custGeom>
              <a:avLst/>
              <a:gdLst>
                <a:gd name="connsiteX0" fmla="*/ 5638800 w 5715000"/>
                <a:gd name="connsiteY0" fmla="*/ 0 h 571500"/>
                <a:gd name="connsiteX1" fmla="*/ 5715000 w 5715000"/>
                <a:gd name="connsiteY1" fmla="*/ 0 h 571500"/>
                <a:gd name="connsiteX2" fmla="*/ 5715000 w 5715000"/>
                <a:gd name="connsiteY2" fmla="*/ 571500 h 571500"/>
                <a:gd name="connsiteX3" fmla="*/ 5638800 w 5715000"/>
                <a:gd name="connsiteY3" fmla="*/ 571500 h 571500"/>
                <a:gd name="connsiteX4" fmla="*/ 76200 w 5715000"/>
                <a:gd name="connsiteY4" fmla="*/ 571500 h 571500"/>
                <a:gd name="connsiteX5" fmla="*/ 0 w 5715000"/>
                <a:gd name="connsiteY5" fmla="*/ 571500 h 571500"/>
                <a:gd name="connsiteX6" fmla="*/ 0 w 5715000"/>
                <a:gd name="connsiteY6" fmla="*/ 0 h 571500"/>
                <a:gd name="connsiteX7" fmla="*/ 76200 w 5715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00" h="571500">
                  <a:moveTo>
                    <a:pt x="5638800" y="0"/>
                  </a:moveTo>
                  <a:cubicBezTo>
                    <a:pt x="5680884" y="0"/>
                    <a:pt x="5715000" y="0"/>
                    <a:pt x="5715000" y="0"/>
                  </a:cubicBezTo>
                  <a:lnTo>
                    <a:pt x="5715000" y="571500"/>
                  </a:lnTo>
                  <a:cubicBezTo>
                    <a:pt x="5715000" y="571500"/>
                    <a:pt x="5680884" y="571500"/>
                    <a:pt x="5638800" y="571500"/>
                  </a:cubicBezTo>
                  <a:lnTo>
                    <a:pt x="76200" y="571500"/>
                  </a:lnTo>
                  <a:cubicBezTo>
                    <a:pt x="34116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6FA8DC">
                <a:alpha val="10000"/>
              </a:srgbClr>
            </a:solidFill>
            <a:ln w="19050" cap="flat">
              <a:solidFill>
                <a:srgbClr val="6FA8D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41C64F2-E925-890C-7247-C97E8A731590}"/>
                </a:ext>
              </a:extLst>
            </p:cNvPr>
            <p:cNvSpPr/>
            <p:nvPr/>
          </p:nvSpPr>
          <p:spPr>
            <a:xfrm>
              <a:off x="3175094" y="3340131"/>
              <a:ext cx="381000" cy="381000"/>
            </a:xfrm>
            <a:custGeom>
              <a:avLst/>
              <a:gdLst>
                <a:gd name="connsiteX0" fmla="*/ 381000 w 381000"/>
                <a:gd name="connsiteY0" fmla="*/ 190500 h 381000"/>
                <a:gd name="connsiteX1" fmla="*/ 190500 w 381000"/>
                <a:gd name="connsiteY1" fmla="*/ 381000 h 381000"/>
                <a:gd name="connsiteX2" fmla="*/ 0 w 381000"/>
                <a:gd name="connsiteY2" fmla="*/ 190500 h 381000"/>
                <a:gd name="connsiteX3" fmla="*/ 190500 w 381000"/>
                <a:gd name="connsiteY3" fmla="*/ 0 h 381000"/>
                <a:gd name="connsiteX4" fmla="*/ 381000 w 381000"/>
                <a:gd name="connsiteY4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81000">
                  <a:moveTo>
                    <a:pt x="381000" y="190500"/>
                  </a:move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ubicBezTo>
                    <a:pt x="295710" y="0"/>
                    <a:pt x="381000" y="85290"/>
                    <a:pt x="381000" y="190500"/>
                  </a:cubicBezTo>
                  <a:close/>
                </a:path>
              </a:pathLst>
            </a:custGeom>
            <a:solidFill>
              <a:srgbClr val="6FA8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3696D18-9AD6-4567-1C8D-4095778481C5}"/>
                </a:ext>
              </a:extLst>
            </p:cNvPr>
            <p:cNvSpPr txBox="1"/>
            <p:nvPr/>
          </p:nvSpPr>
          <p:spPr>
            <a:xfrm>
              <a:off x="3237072" y="3421342"/>
              <a:ext cx="257042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D233D7-44C9-020D-7746-43E046DEDCF7}"/>
                </a:ext>
              </a:extLst>
            </p:cNvPr>
            <p:cNvSpPr txBox="1"/>
            <p:nvPr/>
          </p:nvSpPr>
          <p:spPr>
            <a:xfrm>
              <a:off x="3655154" y="3251697"/>
              <a:ext cx="2160136" cy="261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Step 2: First Iteration (t = 0)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97DDF8-07BB-4DDC-9456-8E1DA84F4B9D}"/>
                </a:ext>
              </a:extLst>
            </p:cNvPr>
            <p:cNvSpPr txBox="1"/>
            <p:nvPr/>
          </p:nvSpPr>
          <p:spPr>
            <a:xfrm>
              <a:off x="3655154" y="3453452"/>
              <a:ext cx="3091381" cy="24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x^1 = Π_{B_ε(x)} (x^0 + α · sign(</a:t>
              </a:r>
              <a:r>
                <a:rPr lang="en-US" sz="1050" spc="0" baseline="0">
                  <a:ln/>
                  <a:solidFill>
                    <a:srgbClr val="2C3E50"/>
                  </a:solidFill>
                  <a:latin typeface="Cambria Math"/>
                  <a:ea typeface="Cambria Math"/>
                  <a:cs typeface="Arial"/>
                  <a:sym typeface="Cambria Math"/>
                  <a:rtl val="0"/>
                </a:rPr>
                <a:t>∇</a:t>
              </a:r>
              <a:r>
                <a:rPr lang="en-US" sz="1050" spc="0" baseline="0">
                  <a:ln/>
                  <a:solidFill>
                    <a:srgbClr val="2C3E50"/>
                  </a:solidFill>
                  <a:latin typeface="Arial"/>
                  <a:ea typeface="Cambria Math"/>
                  <a:cs typeface="Arial"/>
                  <a:sym typeface="Arial"/>
                  <a:rtl val="0"/>
                </a:rPr>
                <a:t>_x J(θ, x^0, y)))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71F844-81F0-951C-B16C-CE9EF3BCB0B0}"/>
                </a:ext>
              </a:extLst>
            </p:cNvPr>
            <p:cNvSpPr/>
            <p:nvPr/>
          </p:nvSpPr>
          <p:spPr>
            <a:xfrm>
              <a:off x="5937344" y="3816381"/>
              <a:ext cx="9525" cy="285750"/>
            </a:xfrm>
            <a:custGeom>
              <a:avLst/>
              <a:gdLst>
                <a:gd name="connsiteX0" fmla="*/ 0 w 9525"/>
                <a:gd name="connsiteY0" fmla="*/ 0 h 285750"/>
                <a:gd name="connsiteX1" fmla="*/ 0 w 9525"/>
                <a:gd name="connsiteY1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0">
                  <a:moveTo>
                    <a:pt x="0" y="0"/>
                  </a:moveTo>
                  <a:lnTo>
                    <a:pt x="0" y="285750"/>
                  </a:lnTo>
                </a:path>
              </a:pathLst>
            </a:custGeom>
            <a:noFill/>
            <a:ln w="2857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F35D4F-9A89-E4AF-FB07-6954681136B0}"/>
                </a:ext>
              </a:extLst>
            </p:cNvPr>
            <p:cNvSpPr/>
            <p:nvPr/>
          </p:nvSpPr>
          <p:spPr>
            <a:xfrm>
              <a:off x="3079844" y="4197381"/>
              <a:ext cx="5715000" cy="571500"/>
            </a:xfrm>
            <a:custGeom>
              <a:avLst/>
              <a:gdLst>
                <a:gd name="connsiteX0" fmla="*/ 5638800 w 5715000"/>
                <a:gd name="connsiteY0" fmla="*/ 0 h 571500"/>
                <a:gd name="connsiteX1" fmla="*/ 5715000 w 5715000"/>
                <a:gd name="connsiteY1" fmla="*/ 0 h 571500"/>
                <a:gd name="connsiteX2" fmla="*/ 5715000 w 5715000"/>
                <a:gd name="connsiteY2" fmla="*/ 571500 h 571500"/>
                <a:gd name="connsiteX3" fmla="*/ 5638800 w 5715000"/>
                <a:gd name="connsiteY3" fmla="*/ 571500 h 571500"/>
                <a:gd name="connsiteX4" fmla="*/ 76200 w 5715000"/>
                <a:gd name="connsiteY4" fmla="*/ 571500 h 571500"/>
                <a:gd name="connsiteX5" fmla="*/ 0 w 5715000"/>
                <a:gd name="connsiteY5" fmla="*/ 571500 h 571500"/>
                <a:gd name="connsiteX6" fmla="*/ 0 w 5715000"/>
                <a:gd name="connsiteY6" fmla="*/ 0 h 571500"/>
                <a:gd name="connsiteX7" fmla="*/ 76200 w 5715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00" h="571500">
                  <a:moveTo>
                    <a:pt x="5638800" y="0"/>
                  </a:moveTo>
                  <a:cubicBezTo>
                    <a:pt x="5680884" y="0"/>
                    <a:pt x="5715000" y="0"/>
                    <a:pt x="5715000" y="0"/>
                  </a:cubicBezTo>
                  <a:lnTo>
                    <a:pt x="5715000" y="571500"/>
                  </a:lnTo>
                  <a:cubicBezTo>
                    <a:pt x="5715000" y="571500"/>
                    <a:pt x="5680884" y="571500"/>
                    <a:pt x="5638800" y="571500"/>
                  </a:cubicBezTo>
                  <a:lnTo>
                    <a:pt x="76200" y="571500"/>
                  </a:lnTo>
                  <a:cubicBezTo>
                    <a:pt x="34116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5B9BD5">
                <a:alpha val="10000"/>
              </a:srgbClr>
            </a:solidFill>
            <a:ln w="19050" cap="flat">
              <a:solidFill>
                <a:srgbClr val="5B9B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A3F1EA-9517-8CE3-CBD2-1A7DF65E7C8C}"/>
                </a:ext>
              </a:extLst>
            </p:cNvPr>
            <p:cNvSpPr/>
            <p:nvPr/>
          </p:nvSpPr>
          <p:spPr>
            <a:xfrm>
              <a:off x="3175094" y="4292631"/>
              <a:ext cx="381000" cy="381000"/>
            </a:xfrm>
            <a:custGeom>
              <a:avLst/>
              <a:gdLst>
                <a:gd name="connsiteX0" fmla="*/ 381000 w 381000"/>
                <a:gd name="connsiteY0" fmla="*/ 190500 h 381000"/>
                <a:gd name="connsiteX1" fmla="*/ 190500 w 381000"/>
                <a:gd name="connsiteY1" fmla="*/ 381000 h 381000"/>
                <a:gd name="connsiteX2" fmla="*/ 0 w 381000"/>
                <a:gd name="connsiteY2" fmla="*/ 190500 h 381000"/>
                <a:gd name="connsiteX3" fmla="*/ 190500 w 381000"/>
                <a:gd name="connsiteY3" fmla="*/ 0 h 381000"/>
                <a:gd name="connsiteX4" fmla="*/ 381000 w 381000"/>
                <a:gd name="connsiteY4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81000">
                  <a:moveTo>
                    <a:pt x="381000" y="190500"/>
                  </a:move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ubicBezTo>
                    <a:pt x="295710" y="0"/>
                    <a:pt x="381000" y="85290"/>
                    <a:pt x="381000" y="190500"/>
                  </a:cubicBezTo>
                  <a:close/>
                </a:path>
              </a:pathLst>
            </a:custGeom>
            <a:solidFill>
              <a:srgbClr val="5B9BD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A57B22-01BB-0539-533C-67398C9E39AE}"/>
                </a:ext>
              </a:extLst>
            </p:cNvPr>
            <p:cNvSpPr txBox="1"/>
            <p:nvPr/>
          </p:nvSpPr>
          <p:spPr>
            <a:xfrm>
              <a:off x="3237072" y="4373842"/>
              <a:ext cx="257042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54A94A-D070-E22E-90E6-7EB33DE8361E}"/>
                </a:ext>
              </a:extLst>
            </p:cNvPr>
            <p:cNvSpPr txBox="1"/>
            <p:nvPr/>
          </p:nvSpPr>
          <p:spPr>
            <a:xfrm>
              <a:off x="3655154" y="4204197"/>
              <a:ext cx="2380327" cy="261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Step 3: Second Iteration (t = 1)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1EBCA6-7F93-29A9-B4D6-1E08D06CCAE9}"/>
                </a:ext>
              </a:extLst>
            </p:cNvPr>
            <p:cNvSpPr txBox="1"/>
            <p:nvPr/>
          </p:nvSpPr>
          <p:spPr>
            <a:xfrm>
              <a:off x="3655154" y="4405952"/>
              <a:ext cx="3091381" cy="24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x^2 = Π_{B_ε(x)} (x^1 + α · sign(</a:t>
              </a:r>
              <a:r>
                <a:rPr lang="en-US" sz="1050" spc="0" baseline="0">
                  <a:ln/>
                  <a:solidFill>
                    <a:srgbClr val="2C3E50"/>
                  </a:solidFill>
                  <a:latin typeface="Cambria Math"/>
                  <a:ea typeface="Cambria Math"/>
                  <a:cs typeface="Arial"/>
                  <a:sym typeface="Cambria Math"/>
                  <a:rtl val="0"/>
                </a:rPr>
                <a:t>∇</a:t>
              </a:r>
              <a:r>
                <a:rPr lang="en-US" sz="1050" spc="0" baseline="0">
                  <a:ln/>
                  <a:solidFill>
                    <a:srgbClr val="2C3E50"/>
                  </a:solidFill>
                  <a:latin typeface="Arial"/>
                  <a:ea typeface="Cambria Math"/>
                  <a:cs typeface="Arial"/>
                  <a:sym typeface="Arial"/>
                  <a:rtl val="0"/>
                </a:rPr>
                <a:t>_x J(θ, x^1, y)))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F6391E1-E82D-3EA7-E8C7-F7C76EB3EC36}"/>
                </a:ext>
              </a:extLst>
            </p:cNvPr>
            <p:cNvSpPr/>
            <p:nvPr/>
          </p:nvSpPr>
          <p:spPr>
            <a:xfrm>
              <a:off x="5937344" y="4768881"/>
              <a:ext cx="9525" cy="285750"/>
            </a:xfrm>
            <a:custGeom>
              <a:avLst/>
              <a:gdLst>
                <a:gd name="connsiteX0" fmla="*/ 0 w 9525"/>
                <a:gd name="connsiteY0" fmla="*/ 0 h 285750"/>
                <a:gd name="connsiteX1" fmla="*/ 0 w 9525"/>
                <a:gd name="connsiteY1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285750">
                  <a:moveTo>
                    <a:pt x="0" y="0"/>
                  </a:moveTo>
                  <a:lnTo>
                    <a:pt x="0" y="285750"/>
                  </a:lnTo>
                </a:path>
              </a:pathLst>
            </a:custGeom>
            <a:noFill/>
            <a:ln w="2857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8D399FD-9E81-31AA-6063-289F8BBBCAE9}"/>
                </a:ext>
              </a:extLst>
            </p:cNvPr>
            <p:cNvSpPr/>
            <p:nvPr/>
          </p:nvSpPr>
          <p:spPr>
            <a:xfrm>
              <a:off x="3079844" y="5149881"/>
              <a:ext cx="5715000" cy="571500"/>
            </a:xfrm>
            <a:custGeom>
              <a:avLst/>
              <a:gdLst>
                <a:gd name="connsiteX0" fmla="*/ 5638800 w 5715000"/>
                <a:gd name="connsiteY0" fmla="*/ 0 h 571500"/>
                <a:gd name="connsiteX1" fmla="*/ 5715000 w 5715000"/>
                <a:gd name="connsiteY1" fmla="*/ 0 h 571500"/>
                <a:gd name="connsiteX2" fmla="*/ 5715000 w 5715000"/>
                <a:gd name="connsiteY2" fmla="*/ 571500 h 571500"/>
                <a:gd name="connsiteX3" fmla="*/ 5638800 w 5715000"/>
                <a:gd name="connsiteY3" fmla="*/ 571500 h 571500"/>
                <a:gd name="connsiteX4" fmla="*/ 76200 w 5715000"/>
                <a:gd name="connsiteY4" fmla="*/ 571500 h 571500"/>
                <a:gd name="connsiteX5" fmla="*/ 0 w 5715000"/>
                <a:gd name="connsiteY5" fmla="*/ 571500 h 571500"/>
                <a:gd name="connsiteX6" fmla="*/ 0 w 5715000"/>
                <a:gd name="connsiteY6" fmla="*/ 0 h 571500"/>
                <a:gd name="connsiteX7" fmla="*/ 76200 w 5715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00" h="571500">
                  <a:moveTo>
                    <a:pt x="5638800" y="0"/>
                  </a:moveTo>
                  <a:cubicBezTo>
                    <a:pt x="5680884" y="0"/>
                    <a:pt x="5715000" y="0"/>
                    <a:pt x="5715000" y="0"/>
                  </a:cubicBezTo>
                  <a:lnTo>
                    <a:pt x="5715000" y="571500"/>
                  </a:lnTo>
                  <a:cubicBezTo>
                    <a:pt x="5715000" y="571500"/>
                    <a:pt x="5680884" y="571500"/>
                    <a:pt x="5638800" y="571500"/>
                  </a:cubicBezTo>
                  <a:lnTo>
                    <a:pt x="76200" y="571500"/>
                  </a:lnTo>
                  <a:cubicBezTo>
                    <a:pt x="34116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4472C4">
                <a:alpha val="10000"/>
              </a:srgbClr>
            </a:solidFill>
            <a:ln w="19050" cap="flat">
              <a:solidFill>
                <a:srgbClr val="4472C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70F6FF3-A791-3AAA-A535-86C518F0E0B9}"/>
                </a:ext>
              </a:extLst>
            </p:cNvPr>
            <p:cNvSpPr/>
            <p:nvPr/>
          </p:nvSpPr>
          <p:spPr>
            <a:xfrm>
              <a:off x="3175094" y="5245131"/>
              <a:ext cx="381000" cy="381000"/>
            </a:xfrm>
            <a:custGeom>
              <a:avLst/>
              <a:gdLst>
                <a:gd name="connsiteX0" fmla="*/ 381000 w 381000"/>
                <a:gd name="connsiteY0" fmla="*/ 190500 h 381000"/>
                <a:gd name="connsiteX1" fmla="*/ 190500 w 381000"/>
                <a:gd name="connsiteY1" fmla="*/ 381000 h 381000"/>
                <a:gd name="connsiteX2" fmla="*/ 0 w 381000"/>
                <a:gd name="connsiteY2" fmla="*/ 190500 h 381000"/>
                <a:gd name="connsiteX3" fmla="*/ 190500 w 381000"/>
                <a:gd name="connsiteY3" fmla="*/ 0 h 381000"/>
                <a:gd name="connsiteX4" fmla="*/ 381000 w 381000"/>
                <a:gd name="connsiteY4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381000">
                  <a:moveTo>
                    <a:pt x="381000" y="190500"/>
                  </a:move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ubicBezTo>
                    <a:pt x="295710" y="0"/>
                    <a:pt x="381000" y="85290"/>
                    <a:pt x="381000" y="190500"/>
                  </a:cubicBezTo>
                  <a:close/>
                </a:path>
              </a:pathLst>
            </a:custGeom>
            <a:solidFill>
              <a:srgbClr val="4472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3025711-DB8D-9EF1-2DC0-BE5654186D86}"/>
                </a:ext>
              </a:extLst>
            </p:cNvPr>
            <p:cNvSpPr txBox="1"/>
            <p:nvPr/>
          </p:nvSpPr>
          <p:spPr>
            <a:xfrm>
              <a:off x="3218580" y="5326342"/>
              <a:ext cx="294026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...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A5D039-CD70-D287-31F6-1C0F7E3706EA}"/>
                </a:ext>
              </a:extLst>
            </p:cNvPr>
            <p:cNvSpPr txBox="1"/>
            <p:nvPr/>
          </p:nvSpPr>
          <p:spPr>
            <a:xfrm>
              <a:off x="3655154" y="5156697"/>
              <a:ext cx="2126128" cy="261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Step 4+: Continue Iterating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7250D9D-1A23-BE61-1BCA-81B05B95D88E}"/>
                </a:ext>
              </a:extLst>
            </p:cNvPr>
            <p:cNvSpPr txBox="1"/>
            <p:nvPr/>
          </p:nvSpPr>
          <p:spPr>
            <a:xfrm>
              <a:off x="3655154" y="5364442"/>
              <a:ext cx="3885881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Repeat until t = T-1, then return x^T (final adversarial example)</a:t>
              </a:r>
            </a:p>
          </p:txBody>
        </p:sp>
      </p:grp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E923D453-27D4-04C5-9EBC-F44EA8894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98495" y="1712130"/>
            <a:ext cx="1522989" cy="13499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0FCFE3F-7473-0ADA-AA07-DB2C867EF8EF}"/>
              </a:ext>
            </a:extLst>
          </p:cNvPr>
          <p:cNvSpPr txBox="1"/>
          <p:nvPr/>
        </p:nvSpPr>
        <p:spPr>
          <a:xfrm>
            <a:off x="8528174" y="3220227"/>
            <a:ext cx="1721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Target Label</a:t>
            </a:r>
          </a:p>
        </p:txBody>
      </p:sp>
    </p:spTree>
    <p:extLst>
      <p:ext uri="{BB962C8B-B14F-4D97-AF65-F5344CB8AC3E}">
        <p14:creationId xmlns:p14="http://schemas.microsoft.com/office/powerpoint/2010/main" val="206874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C339F51B-8F37-8F6C-98E4-4815A00D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629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C6B40D-7A4E-B2AE-8D34-62534DA262EE}"/>
              </a:ext>
            </a:extLst>
          </p:cNvPr>
          <p:cNvGrpSpPr/>
          <p:nvPr/>
        </p:nvGrpSpPr>
        <p:grpSpPr>
          <a:xfrm>
            <a:off x="2238375" y="514350"/>
            <a:ext cx="7886700" cy="4371975"/>
            <a:chOff x="2238375" y="514350"/>
            <a:chExt cx="7886700" cy="437197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50FE22-1BA8-0AB0-0C16-821462347636}"/>
                </a:ext>
              </a:extLst>
            </p:cNvPr>
            <p:cNvSpPr/>
            <p:nvPr/>
          </p:nvSpPr>
          <p:spPr>
            <a:xfrm>
              <a:off x="2238375" y="514350"/>
              <a:ext cx="1714500" cy="685800"/>
            </a:xfrm>
            <a:custGeom>
              <a:avLst/>
              <a:gdLst>
                <a:gd name="connsiteX0" fmla="*/ 1628775 w 1714500"/>
                <a:gd name="connsiteY0" fmla="*/ 0 h 685800"/>
                <a:gd name="connsiteX1" fmla="*/ 1714500 w 1714500"/>
                <a:gd name="connsiteY1" fmla="*/ 0 h 685800"/>
                <a:gd name="connsiteX2" fmla="*/ 1714500 w 1714500"/>
                <a:gd name="connsiteY2" fmla="*/ 685800 h 685800"/>
                <a:gd name="connsiteX3" fmla="*/ 1628775 w 1714500"/>
                <a:gd name="connsiteY3" fmla="*/ 685800 h 685800"/>
                <a:gd name="connsiteX4" fmla="*/ 85725 w 1714500"/>
                <a:gd name="connsiteY4" fmla="*/ 685800 h 685800"/>
                <a:gd name="connsiteX5" fmla="*/ 0 w 1714500"/>
                <a:gd name="connsiteY5" fmla="*/ 685800 h 685800"/>
                <a:gd name="connsiteX6" fmla="*/ 0 w 1714500"/>
                <a:gd name="connsiteY6" fmla="*/ 0 h 685800"/>
                <a:gd name="connsiteX7" fmla="*/ 85725 w 17145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0" h="685800">
                  <a:moveTo>
                    <a:pt x="1628775" y="0"/>
                  </a:moveTo>
                  <a:cubicBezTo>
                    <a:pt x="1676120" y="0"/>
                    <a:pt x="1714500" y="0"/>
                    <a:pt x="1714500" y="0"/>
                  </a:cubicBezTo>
                  <a:lnTo>
                    <a:pt x="1714500" y="685800"/>
                  </a:lnTo>
                  <a:cubicBezTo>
                    <a:pt x="1714500" y="685800"/>
                    <a:pt x="1676120" y="685800"/>
                    <a:pt x="1628775" y="685800"/>
                  </a:cubicBezTo>
                  <a:lnTo>
                    <a:pt x="85725" y="685800"/>
                  </a:lnTo>
                  <a:cubicBezTo>
                    <a:pt x="38380" y="685800"/>
                    <a:pt x="0" y="685800"/>
                    <a:pt x="0" y="685800"/>
                  </a:cubicBezTo>
                  <a:lnTo>
                    <a:pt x="0" y="0"/>
                  </a:lnTo>
                  <a:cubicBezTo>
                    <a:pt x="0" y="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87CEEB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0C38A-D9D5-0AE7-CE35-61EF7DC36EDA}"/>
                </a:ext>
              </a:extLst>
            </p:cNvPr>
            <p:cNvSpPr txBox="1"/>
            <p:nvPr/>
          </p:nvSpPr>
          <p:spPr>
            <a:xfrm>
              <a:off x="2647392" y="574296"/>
              <a:ext cx="896465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1. Load Data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A0321B-4C6D-EFEB-8BEE-6DB50DC2E521}"/>
                </a:ext>
              </a:extLst>
            </p:cNvPr>
            <p:cNvSpPr txBox="1"/>
            <p:nvPr/>
          </p:nvSpPr>
          <p:spPr>
            <a:xfrm>
              <a:off x="2682776" y="769027"/>
              <a:ext cx="825696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MNIST Dataset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967D11-5775-9F6A-0E99-77ECA1EB974E}"/>
                </a:ext>
              </a:extLst>
            </p:cNvPr>
            <p:cNvSpPr txBox="1"/>
            <p:nvPr/>
          </p:nvSpPr>
          <p:spPr>
            <a:xfrm>
              <a:off x="2679323" y="897614"/>
              <a:ext cx="832602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Normalize (0-1)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257FE5-B231-BEA7-82FA-8C2C11097027}"/>
                </a:ext>
              </a:extLst>
            </p:cNvPr>
            <p:cNvSpPr/>
            <p:nvPr/>
          </p:nvSpPr>
          <p:spPr>
            <a:xfrm>
              <a:off x="4381500" y="514350"/>
              <a:ext cx="1714500" cy="685800"/>
            </a:xfrm>
            <a:custGeom>
              <a:avLst/>
              <a:gdLst>
                <a:gd name="connsiteX0" fmla="*/ 1628775 w 1714500"/>
                <a:gd name="connsiteY0" fmla="*/ 0 h 685800"/>
                <a:gd name="connsiteX1" fmla="*/ 1714500 w 1714500"/>
                <a:gd name="connsiteY1" fmla="*/ 0 h 685800"/>
                <a:gd name="connsiteX2" fmla="*/ 1714500 w 1714500"/>
                <a:gd name="connsiteY2" fmla="*/ 685800 h 685800"/>
                <a:gd name="connsiteX3" fmla="*/ 1628775 w 1714500"/>
                <a:gd name="connsiteY3" fmla="*/ 685800 h 685800"/>
                <a:gd name="connsiteX4" fmla="*/ 85725 w 1714500"/>
                <a:gd name="connsiteY4" fmla="*/ 685800 h 685800"/>
                <a:gd name="connsiteX5" fmla="*/ 0 w 1714500"/>
                <a:gd name="connsiteY5" fmla="*/ 685800 h 685800"/>
                <a:gd name="connsiteX6" fmla="*/ 0 w 1714500"/>
                <a:gd name="connsiteY6" fmla="*/ 0 h 685800"/>
                <a:gd name="connsiteX7" fmla="*/ 85725 w 17145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0" h="685800">
                  <a:moveTo>
                    <a:pt x="1628775" y="0"/>
                  </a:moveTo>
                  <a:cubicBezTo>
                    <a:pt x="1676120" y="0"/>
                    <a:pt x="1714500" y="0"/>
                    <a:pt x="1714500" y="0"/>
                  </a:cubicBezTo>
                  <a:lnTo>
                    <a:pt x="1714500" y="685800"/>
                  </a:lnTo>
                  <a:cubicBezTo>
                    <a:pt x="1714500" y="685800"/>
                    <a:pt x="1676120" y="685800"/>
                    <a:pt x="1628775" y="685800"/>
                  </a:cubicBezTo>
                  <a:lnTo>
                    <a:pt x="85725" y="685800"/>
                  </a:lnTo>
                  <a:cubicBezTo>
                    <a:pt x="38380" y="685800"/>
                    <a:pt x="0" y="685800"/>
                    <a:pt x="0" y="685800"/>
                  </a:cubicBezTo>
                  <a:lnTo>
                    <a:pt x="0" y="0"/>
                  </a:lnTo>
                  <a:cubicBezTo>
                    <a:pt x="0" y="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6B7280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F3A42D-EBF9-2349-EDCF-AD353F859F2C}"/>
                </a:ext>
              </a:extLst>
            </p:cNvPr>
            <p:cNvSpPr txBox="1"/>
            <p:nvPr/>
          </p:nvSpPr>
          <p:spPr>
            <a:xfrm>
              <a:off x="4747240" y="574296"/>
              <a:ext cx="983019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2. Load Model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AD5D9E-77ED-1C9E-D78D-5D10460982C0}"/>
                </a:ext>
              </a:extLst>
            </p:cNvPr>
            <p:cNvSpPr txBox="1"/>
            <p:nvPr/>
          </p:nvSpPr>
          <p:spPr>
            <a:xfrm>
              <a:off x="4798828" y="769027"/>
              <a:ext cx="879843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Pre-trained CNN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8D90E7-06F8-DBF4-52CF-296C63169DC8}"/>
                </a:ext>
              </a:extLst>
            </p:cNvPr>
            <p:cNvSpPr txBox="1"/>
            <p:nvPr/>
          </p:nvSpPr>
          <p:spPr>
            <a:xfrm>
              <a:off x="4814483" y="897614"/>
              <a:ext cx="848533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mnist_model.h5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D45BF8-5A81-C8E7-1561-72F4C1A30957}"/>
                </a:ext>
              </a:extLst>
            </p:cNvPr>
            <p:cNvSpPr/>
            <p:nvPr/>
          </p:nvSpPr>
          <p:spPr>
            <a:xfrm>
              <a:off x="6524625" y="514350"/>
              <a:ext cx="1714500" cy="685800"/>
            </a:xfrm>
            <a:custGeom>
              <a:avLst/>
              <a:gdLst>
                <a:gd name="connsiteX0" fmla="*/ 1628775 w 1714500"/>
                <a:gd name="connsiteY0" fmla="*/ 0 h 685800"/>
                <a:gd name="connsiteX1" fmla="*/ 1714500 w 1714500"/>
                <a:gd name="connsiteY1" fmla="*/ 0 h 685800"/>
                <a:gd name="connsiteX2" fmla="*/ 1714500 w 1714500"/>
                <a:gd name="connsiteY2" fmla="*/ 685800 h 685800"/>
                <a:gd name="connsiteX3" fmla="*/ 1628775 w 1714500"/>
                <a:gd name="connsiteY3" fmla="*/ 685800 h 685800"/>
                <a:gd name="connsiteX4" fmla="*/ 85725 w 1714500"/>
                <a:gd name="connsiteY4" fmla="*/ 685800 h 685800"/>
                <a:gd name="connsiteX5" fmla="*/ 0 w 1714500"/>
                <a:gd name="connsiteY5" fmla="*/ 685800 h 685800"/>
                <a:gd name="connsiteX6" fmla="*/ 0 w 1714500"/>
                <a:gd name="connsiteY6" fmla="*/ 0 h 685800"/>
                <a:gd name="connsiteX7" fmla="*/ 85725 w 17145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0" h="685800">
                  <a:moveTo>
                    <a:pt x="1628775" y="0"/>
                  </a:moveTo>
                  <a:cubicBezTo>
                    <a:pt x="1676119" y="0"/>
                    <a:pt x="1714500" y="0"/>
                    <a:pt x="1714500" y="0"/>
                  </a:cubicBezTo>
                  <a:lnTo>
                    <a:pt x="1714500" y="685800"/>
                  </a:lnTo>
                  <a:cubicBezTo>
                    <a:pt x="1714500" y="685800"/>
                    <a:pt x="1676119" y="685800"/>
                    <a:pt x="1628775" y="685800"/>
                  </a:cubicBezTo>
                  <a:lnTo>
                    <a:pt x="85725" y="685800"/>
                  </a:lnTo>
                  <a:cubicBezTo>
                    <a:pt x="38381" y="685800"/>
                    <a:pt x="0" y="685800"/>
                    <a:pt x="0" y="685800"/>
                  </a:cubicBezTo>
                  <a:lnTo>
                    <a:pt x="0" y="0"/>
                  </a:lnTo>
                  <a:cubicBezTo>
                    <a:pt x="0" y="0"/>
                    <a:pt x="38381" y="0"/>
                    <a:pt x="85725" y="0"/>
                  </a:cubicBezTo>
                  <a:close/>
                </a:path>
              </a:pathLst>
            </a:custGeom>
            <a:solidFill>
              <a:srgbClr val="87CEEB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12156E-4ACF-4FDA-A0D9-451C3375944E}"/>
                </a:ext>
              </a:extLst>
            </p:cNvPr>
            <p:cNvSpPr txBox="1"/>
            <p:nvPr/>
          </p:nvSpPr>
          <p:spPr>
            <a:xfrm>
              <a:off x="6919255" y="574296"/>
              <a:ext cx="925238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3. Setup ART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6D3EEF-FADC-8EFE-3575-95FD144CB5D5}"/>
                </a:ext>
              </a:extLst>
            </p:cNvPr>
            <p:cNvSpPr txBox="1"/>
            <p:nvPr/>
          </p:nvSpPr>
          <p:spPr>
            <a:xfrm>
              <a:off x="6973401" y="769027"/>
              <a:ext cx="816947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KerasClassifier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EFFB9-8305-4B6D-98E7-4A9F6EB33407}"/>
                </a:ext>
              </a:extLst>
            </p:cNvPr>
            <p:cNvSpPr txBox="1"/>
            <p:nvPr/>
          </p:nvSpPr>
          <p:spPr>
            <a:xfrm>
              <a:off x="7110496" y="897614"/>
              <a:ext cx="542757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Wrapper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D0A235-94FB-601F-55D1-FA011A36D1E0}"/>
                </a:ext>
              </a:extLst>
            </p:cNvPr>
            <p:cNvSpPr/>
            <p:nvPr/>
          </p:nvSpPr>
          <p:spPr>
            <a:xfrm>
              <a:off x="3952875" y="857250"/>
              <a:ext cx="342900" cy="8572"/>
            </a:xfrm>
            <a:custGeom>
              <a:avLst/>
              <a:gdLst>
                <a:gd name="connsiteX0" fmla="*/ 0 w 342900"/>
                <a:gd name="connsiteY0" fmla="*/ 0 h 8572"/>
                <a:gd name="connsiteX1" fmla="*/ 342900 w 342900"/>
                <a:gd name="connsiteY1" fmla="*/ 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 h="8572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BE241F-0579-5ADA-39C6-B1CBE9585FD3}"/>
                </a:ext>
              </a:extLst>
            </p:cNvPr>
            <p:cNvSpPr/>
            <p:nvPr/>
          </p:nvSpPr>
          <p:spPr>
            <a:xfrm>
              <a:off x="6096000" y="857250"/>
              <a:ext cx="342900" cy="8572"/>
            </a:xfrm>
            <a:custGeom>
              <a:avLst/>
              <a:gdLst>
                <a:gd name="connsiteX0" fmla="*/ 0 w 342900"/>
                <a:gd name="connsiteY0" fmla="*/ 0 h 8572"/>
                <a:gd name="connsiteX1" fmla="*/ 342900 w 342900"/>
                <a:gd name="connsiteY1" fmla="*/ 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900" h="8572">
                  <a:moveTo>
                    <a:pt x="0" y="0"/>
                  </a:moveTo>
                  <a:lnTo>
                    <a:pt x="342900" y="0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B97D072-04CA-7601-9E8A-1A608A0227B5}"/>
                </a:ext>
              </a:extLst>
            </p:cNvPr>
            <p:cNvSpPr/>
            <p:nvPr/>
          </p:nvSpPr>
          <p:spPr>
            <a:xfrm>
              <a:off x="4381500" y="1543050"/>
              <a:ext cx="2571750" cy="857250"/>
            </a:xfrm>
            <a:custGeom>
              <a:avLst/>
              <a:gdLst>
                <a:gd name="connsiteX0" fmla="*/ 2486025 w 2571750"/>
                <a:gd name="connsiteY0" fmla="*/ 0 h 857250"/>
                <a:gd name="connsiteX1" fmla="*/ 2571750 w 2571750"/>
                <a:gd name="connsiteY1" fmla="*/ 0 h 857250"/>
                <a:gd name="connsiteX2" fmla="*/ 2571750 w 2571750"/>
                <a:gd name="connsiteY2" fmla="*/ 857250 h 857250"/>
                <a:gd name="connsiteX3" fmla="*/ 2486025 w 2571750"/>
                <a:gd name="connsiteY3" fmla="*/ 857250 h 857250"/>
                <a:gd name="connsiteX4" fmla="*/ 85725 w 2571750"/>
                <a:gd name="connsiteY4" fmla="*/ 857250 h 857250"/>
                <a:gd name="connsiteX5" fmla="*/ 0 w 2571750"/>
                <a:gd name="connsiteY5" fmla="*/ 857250 h 857250"/>
                <a:gd name="connsiteX6" fmla="*/ 0 w 2571750"/>
                <a:gd name="connsiteY6" fmla="*/ 0 h 857250"/>
                <a:gd name="connsiteX7" fmla="*/ 85725 w 2571750"/>
                <a:gd name="connsiteY7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0" h="857250">
                  <a:moveTo>
                    <a:pt x="2486025" y="0"/>
                  </a:moveTo>
                  <a:cubicBezTo>
                    <a:pt x="2533370" y="0"/>
                    <a:pt x="2571750" y="0"/>
                    <a:pt x="2571750" y="0"/>
                  </a:cubicBezTo>
                  <a:lnTo>
                    <a:pt x="2571750" y="857250"/>
                  </a:lnTo>
                  <a:cubicBezTo>
                    <a:pt x="2571750" y="857250"/>
                    <a:pt x="2533370" y="857250"/>
                    <a:pt x="2486025" y="857250"/>
                  </a:cubicBezTo>
                  <a:lnTo>
                    <a:pt x="85725" y="857250"/>
                  </a:lnTo>
                  <a:cubicBezTo>
                    <a:pt x="38380" y="857250"/>
                    <a:pt x="0" y="857250"/>
                    <a:pt x="0" y="857250"/>
                  </a:cubicBezTo>
                  <a:lnTo>
                    <a:pt x="0" y="0"/>
                  </a:lnTo>
                  <a:cubicBezTo>
                    <a:pt x="0" y="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6B7280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E2B108-E9F9-AE57-35F4-1EC5DFA316A7}"/>
                </a:ext>
              </a:extLst>
            </p:cNvPr>
            <p:cNvSpPr txBox="1"/>
            <p:nvPr/>
          </p:nvSpPr>
          <p:spPr>
            <a:xfrm>
              <a:off x="4881307" y="1602996"/>
              <a:ext cx="1572135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4. Configure PGD Attack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8E2B3C-5E8D-6D1E-D1C7-8998B069D98E}"/>
                </a:ext>
              </a:extLst>
            </p:cNvPr>
            <p:cNvSpPr txBox="1"/>
            <p:nvPr/>
          </p:nvSpPr>
          <p:spPr>
            <a:xfrm>
              <a:off x="4968158" y="1797727"/>
              <a:ext cx="1398433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eps_step = 0.03 (step size α)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03936C-EE20-4E9F-0529-1F911AA52CE2}"/>
                </a:ext>
              </a:extLst>
            </p:cNvPr>
            <p:cNvSpPr txBox="1"/>
            <p:nvPr/>
          </p:nvSpPr>
          <p:spPr>
            <a:xfrm>
              <a:off x="4948221" y="1926314"/>
              <a:ext cx="1438307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eps = 0.4 (max perturbation ε)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239548-72F2-7004-EFD4-7302FF7FDCE7}"/>
                </a:ext>
              </a:extLst>
            </p:cNvPr>
            <p:cNvSpPr txBox="1"/>
            <p:nvPr/>
          </p:nvSpPr>
          <p:spPr>
            <a:xfrm>
              <a:off x="5012106" y="2054902"/>
              <a:ext cx="1310536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max_iter = 10 (T iterations)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828769-F87A-113E-248D-143047B45856}"/>
                </a:ext>
              </a:extLst>
            </p:cNvPr>
            <p:cNvSpPr/>
            <p:nvPr/>
          </p:nvSpPr>
          <p:spPr>
            <a:xfrm>
              <a:off x="5667375" y="1200150"/>
              <a:ext cx="8572" cy="257175"/>
            </a:xfrm>
            <a:custGeom>
              <a:avLst/>
              <a:gdLst>
                <a:gd name="connsiteX0" fmla="*/ 0 w 8572"/>
                <a:gd name="connsiteY0" fmla="*/ 0 h 257175"/>
                <a:gd name="connsiteX1" fmla="*/ 0 w 8572"/>
                <a:gd name="connsiteY1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" h="257175">
                  <a:moveTo>
                    <a:pt x="0" y="0"/>
                  </a:moveTo>
                  <a:lnTo>
                    <a:pt x="0" y="257175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E38E9C-19F1-9F90-A3E4-A2BF2A92CDD4}"/>
                </a:ext>
              </a:extLst>
            </p:cNvPr>
            <p:cNvSpPr/>
            <p:nvPr/>
          </p:nvSpPr>
          <p:spPr>
            <a:xfrm>
              <a:off x="3095625" y="2743200"/>
              <a:ext cx="1714500" cy="685800"/>
            </a:xfrm>
            <a:custGeom>
              <a:avLst/>
              <a:gdLst>
                <a:gd name="connsiteX0" fmla="*/ 1628775 w 1714500"/>
                <a:gd name="connsiteY0" fmla="*/ 0 h 685800"/>
                <a:gd name="connsiteX1" fmla="*/ 1714500 w 1714500"/>
                <a:gd name="connsiteY1" fmla="*/ 0 h 685800"/>
                <a:gd name="connsiteX2" fmla="*/ 1714500 w 1714500"/>
                <a:gd name="connsiteY2" fmla="*/ 685800 h 685800"/>
                <a:gd name="connsiteX3" fmla="*/ 1628775 w 1714500"/>
                <a:gd name="connsiteY3" fmla="*/ 685800 h 685800"/>
                <a:gd name="connsiteX4" fmla="*/ 85725 w 1714500"/>
                <a:gd name="connsiteY4" fmla="*/ 685800 h 685800"/>
                <a:gd name="connsiteX5" fmla="*/ 0 w 1714500"/>
                <a:gd name="connsiteY5" fmla="*/ 685800 h 685800"/>
                <a:gd name="connsiteX6" fmla="*/ 0 w 1714500"/>
                <a:gd name="connsiteY6" fmla="*/ 0 h 685800"/>
                <a:gd name="connsiteX7" fmla="*/ 85725 w 17145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0" h="685800">
                  <a:moveTo>
                    <a:pt x="1628775" y="0"/>
                  </a:moveTo>
                  <a:cubicBezTo>
                    <a:pt x="1676120" y="0"/>
                    <a:pt x="1714500" y="0"/>
                    <a:pt x="1714500" y="0"/>
                  </a:cubicBezTo>
                  <a:lnTo>
                    <a:pt x="1714500" y="685800"/>
                  </a:lnTo>
                  <a:cubicBezTo>
                    <a:pt x="1714500" y="685800"/>
                    <a:pt x="1676120" y="685800"/>
                    <a:pt x="1628775" y="685800"/>
                  </a:cubicBezTo>
                  <a:lnTo>
                    <a:pt x="85725" y="685800"/>
                  </a:lnTo>
                  <a:cubicBezTo>
                    <a:pt x="38380" y="685800"/>
                    <a:pt x="0" y="685800"/>
                    <a:pt x="0" y="685800"/>
                  </a:cubicBezTo>
                  <a:lnTo>
                    <a:pt x="0" y="0"/>
                  </a:lnTo>
                  <a:cubicBezTo>
                    <a:pt x="0" y="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87CEEB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5796CE-2988-DE5E-ECFF-0B8562B69622}"/>
                </a:ext>
              </a:extLst>
            </p:cNvPr>
            <p:cNvSpPr txBox="1"/>
            <p:nvPr/>
          </p:nvSpPr>
          <p:spPr>
            <a:xfrm>
              <a:off x="3336691" y="2803146"/>
              <a:ext cx="1232366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5. Generate Attack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852A88-AB32-602D-7D74-AB39A89DB48F}"/>
                </a:ext>
              </a:extLst>
            </p:cNvPr>
            <p:cNvSpPr txBox="1"/>
            <p:nvPr/>
          </p:nvSpPr>
          <p:spPr>
            <a:xfrm>
              <a:off x="3592770" y="2997877"/>
              <a:ext cx="720209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x_test_adv =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0B4F8A-FB2E-4B9D-532B-CEC486007170}"/>
                </a:ext>
              </a:extLst>
            </p:cNvPr>
            <p:cNvSpPr txBox="1"/>
            <p:nvPr/>
          </p:nvSpPr>
          <p:spPr>
            <a:xfrm>
              <a:off x="3505010" y="3126464"/>
              <a:ext cx="895728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attack.generate()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4A01F2-46AE-1443-6CF6-4AE7706B1C8B}"/>
                </a:ext>
              </a:extLst>
            </p:cNvPr>
            <p:cNvSpPr/>
            <p:nvPr/>
          </p:nvSpPr>
          <p:spPr>
            <a:xfrm>
              <a:off x="5667375" y="2743200"/>
              <a:ext cx="1714500" cy="685800"/>
            </a:xfrm>
            <a:custGeom>
              <a:avLst/>
              <a:gdLst>
                <a:gd name="connsiteX0" fmla="*/ 1628775 w 1714500"/>
                <a:gd name="connsiteY0" fmla="*/ 0 h 685800"/>
                <a:gd name="connsiteX1" fmla="*/ 1714500 w 1714500"/>
                <a:gd name="connsiteY1" fmla="*/ 0 h 685800"/>
                <a:gd name="connsiteX2" fmla="*/ 1714500 w 1714500"/>
                <a:gd name="connsiteY2" fmla="*/ 685800 h 685800"/>
                <a:gd name="connsiteX3" fmla="*/ 1628775 w 1714500"/>
                <a:gd name="connsiteY3" fmla="*/ 685800 h 685800"/>
                <a:gd name="connsiteX4" fmla="*/ 85725 w 1714500"/>
                <a:gd name="connsiteY4" fmla="*/ 685800 h 685800"/>
                <a:gd name="connsiteX5" fmla="*/ 0 w 1714500"/>
                <a:gd name="connsiteY5" fmla="*/ 685800 h 685800"/>
                <a:gd name="connsiteX6" fmla="*/ 0 w 1714500"/>
                <a:gd name="connsiteY6" fmla="*/ 0 h 685800"/>
                <a:gd name="connsiteX7" fmla="*/ 85725 w 1714500"/>
                <a:gd name="connsiteY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0" h="685800">
                  <a:moveTo>
                    <a:pt x="1628775" y="0"/>
                  </a:moveTo>
                  <a:cubicBezTo>
                    <a:pt x="1676119" y="0"/>
                    <a:pt x="1714500" y="0"/>
                    <a:pt x="1714500" y="0"/>
                  </a:cubicBezTo>
                  <a:lnTo>
                    <a:pt x="1714500" y="685800"/>
                  </a:lnTo>
                  <a:cubicBezTo>
                    <a:pt x="1714500" y="685800"/>
                    <a:pt x="1676119" y="685800"/>
                    <a:pt x="1628775" y="685800"/>
                  </a:cubicBezTo>
                  <a:lnTo>
                    <a:pt x="85725" y="685800"/>
                  </a:lnTo>
                  <a:cubicBezTo>
                    <a:pt x="38380" y="685800"/>
                    <a:pt x="0" y="685800"/>
                    <a:pt x="0" y="685800"/>
                  </a:cubicBezTo>
                  <a:lnTo>
                    <a:pt x="0" y="0"/>
                  </a:lnTo>
                  <a:cubicBezTo>
                    <a:pt x="0" y="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6B7280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1940DA-10B8-8059-A40D-7A670BBD7A84}"/>
                </a:ext>
              </a:extLst>
            </p:cNvPr>
            <p:cNvSpPr txBox="1"/>
            <p:nvPr/>
          </p:nvSpPr>
          <p:spPr>
            <a:xfrm>
              <a:off x="6063031" y="2803146"/>
              <a:ext cx="923187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6. Evaluation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7A15E4-6726-A21B-5B85-00ADF7B040AC}"/>
                </a:ext>
              </a:extLst>
            </p:cNvPr>
            <p:cNvSpPr txBox="1"/>
            <p:nvPr/>
          </p:nvSpPr>
          <p:spPr>
            <a:xfrm>
              <a:off x="6003413" y="2997877"/>
              <a:ext cx="1042423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Clean vs Adversarial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CECBBB5-DDDF-3E57-78C7-6A1D67CFFD14}"/>
                </a:ext>
              </a:extLst>
            </p:cNvPr>
            <p:cNvSpPr txBox="1"/>
            <p:nvPr/>
          </p:nvSpPr>
          <p:spPr>
            <a:xfrm>
              <a:off x="6239294" y="3126464"/>
              <a:ext cx="570660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Accuracy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21CCBBA-7C61-77D1-28A0-AB812C3A868A}"/>
                </a:ext>
              </a:extLst>
            </p:cNvPr>
            <p:cNvSpPr/>
            <p:nvPr/>
          </p:nvSpPr>
          <p:spPr>
            <a:xfrm>
              <a:off x="4381500" y="2400300"/>
              <a:ext cx="857250" cy="257175"/>
            </a:xfrm>
            <a:custGeom>
              <a:avLst/>
              <a:gdLst>
                <a:gd name="connsiteX0" fmla="*/ 857250 w 857250"/>
                <a:gd name="connsiteY0" fmla="*/ 0 h 257175"/>
                <a:gd name="connsiteX1" fmla="*/ 0 w 857250"/>
                <a:gd name="connsiteY1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0" h="257175">
                  <a:moveTo>
                    <a:pt x="857250" y="0"/>
                  </a:moveTo>
                  <a:lnTo>
                    <a:pt x="0" y="257175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FF1781-4C23-D625-CF54-D40805C7D70F}"/>
                </a:ext>
              </a:extLst>
            </p:cNvPr>
            <p:cNvSpPr/>
            <p:nvPr/>
          </p:nvSpPr>
          <p:spPr>
            <a:xfrm>
              <a:off x="6096000" y="2400300"/>
              <a:ext cx="428625" cy="257175"/>
            </a:xfrm>
            <a:custGeom>
              <a:avLst/>
              <a:gdLst>
                <a:gd name="connsiteX0" fmla="*/ 0 w 428625"/>
                <a:gd name="connsiteY0" fmla="*/ 0 h 257175"/>
                <a:gd name="connsiteX1" fmla="*/ 428625 w 428625"/>
                <a:gd name="connsiteY1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625" h="257175">
                  <a:moveTo>
                    <a:pt x="0" y="0"/>
                  </a:moveTo>
                  <a:lnTo>
                    <a:pt x="428625" y="257175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7C2F214-8214-25CC-4BE1-D2C298E9AEE9}"/>
                </a:ext>
              </a:extLst>
            </p:cNvPr>
            <p:cNvSpPr/>
            <p:nvPr/>
          </p:nvSpPr>
          <p:spPr>
            <a:xfrm>
              <a:off x="8239125" y="1543050"/>
              <a:ext cx="1885950" cy="1714500"/>
            </a:xfrm>
            <a:custGeom>
              <a:avLst/>
              <a:gdLst>
                <a:gd name="connsiteX0" fmla="*/ 1800225 w 1885950"/>
                <a:gd name="connsiteY0" fmla="*/ 0 h 1714500"/>
                <a:gd name="connsiteX1" fmla="*/ 1885950 w 1885950"/>
                <a:gd name="connsiteY1" fmla="*/ 0 h 1714500"/>
                <a:gd name="connsiteX2" fmla="*/ 1885950 w 1885950"/>
                <a:gd name="connsiteY2" fmla="*/ 1714500 h 1714500"/>
                <a:gd name="connsiteX3" fmla="*/ 1800225 w 1885950"/>
                <a:gd name="connsiteY3" fmla="*/ 1714500 h 1714500"/>
                <a:gd name="connsiteX4" fmla="*/ 85725 w 1885950"/>
                <a:gd name="connsiteY4" fmla="*/ 1714500 h 1714500"/>
                <a:gd name="connsiteX5" fmla="*/ 0 w 1885950"/>
                <a:gd name="connsiteY5" fmla="*/ 1714500 h 1714500"/>
                <a:gd name="connsiteX6" fmla="*/ 0 w 1885950"/>
                <a:gd name="connsiteY6" fmla="*/ 0 h 1714500"/>
                <a:gd name="connsiteX7" fmla="*/ 85725 w 1885950"/>
                <a:gd name="connsiteY7" fmla="*/ 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5950" h="1714500">
                  <a:moveTo>
                    <a:pt x="1800225" y="0"/>
                  </a:moveTo>
                  <a:cubicBezTo>
                    <a:pt x="1847569" y="0"/>
                    <a:pt x="1885950" y="0"/>
                    <a:pt x="1885950" y="0"/>
                  </a:cubicBezTo>
                  <a:lnTo>
                    <a:pt x="1885950" y="1714500"/>
                  </a:lnTo>
                  <a:cubicBezTo>
                    <a:pt x="1885950" y="1714500"/>
                    <a:pt x="1847569" y="1714500"/>
                    <a:pt x="1800225" y="1714500"/>
                  </a:cubicBezTo>
                  <a:lnTo>
                    <a:pt x="85725" y="1714500"/>
                  </a:lnTo>
                  <a:cubicBezTo>
                    <a:pt x="38381" y="1714500"/>
                    <a:pt x="0" y="1714500"/>
                    <a:pt x="0" y="1714500"/>
                  </a:cubicBezTo>
                  <a:lnTo>
                    <a:pt x="0" y="0"/>
                  </a:lnTo>
                  <a:cubicBezTo>
                    <a:pt x="0" y="0"/>
                    <a:pt x="38381" y="0"/>
                    <a:pt x="85725" y="0"/>
                  </a:cubicBezTo>
                  <a:close/>
                </a:path>
              </a:pathLst>
            </a:custGeom>
            <a:solidFill>
              <a:srgbClr val="F8F9FA"/>
            </a:solidFill>
            <a:ln w="1714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9A7703-FBF8-A358-C197-C08A8062A10D}"/>
                </a:ext>
              </a:extLst>
            </p:cNvPr>
            <p:cNvSpPr txBox="1"/>
            <p:nvPr/>
          </p:nvSpPr>
          <p:spPr>
            <a:xfrm>
              <a:off x="8493778" y="1602996"/>
              <a:ext cx="1376642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PGD Iteration Details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461BD8-9FCF-D340-19AB-59409F570EC7}"/>
                </a:ext>
              </a:extLst>
            </p:cNvPr>
            <p:cNvSpPr txBox="1"/>
            <p:nvPr/>
          </p:nvSpPr>
          <p:spPr>
            <a:xfrm>
              <a:off x="8233410" y="1840589"/>
              <a:ext cx="746316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For t = 0 to 9: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3C9E4A-620A-B486-7B62-2FC1797236C1}"/>
                </a:ext>
              </a:extLst>
            </p:cNvPr>
            <p:cNvSpPr txBox="1"/>
            <p:nvPr/>
          </p:nvSpPr>
          <p:spPr>
            <a:xfrm>
              <a:off x="8233410" y="1973087"/>
              <a:ext cx="1077383" cy="19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1. Compute gradient </a:t>
              </a:r>
              <a:r>
                <a:rPr lang="en-US" sz="750" spc="0" baseline="0">
                  <a:ln/>
                  <a:solidFill>
                    <a:srgbClr val="2C3E50"/>
                  </a:solidFill>
                  <a:latin typeface="Cambria Math"/>
                  <a:ea typeface="Cambria Math"/>
                  <a:cs typeface="Arial"/>
                  <a:sym typeface="Cambria Math"/>
                  <a:rtl val="0"/>
                </a:rPr>
                <a:t>∇</a:t>
              </a:r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ea typeface="Cambria Math"/>
                  <a:cs typeface="Arial"/>
                  <a:sym typeface="Arial"/>
                  <a:rtl val="0"/>
                </a:rPr>
                <a:t>J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CB0CD7-560A-EA8C-AD61-17003D5ECDE5}"/>
                </a:ext>
              </a:extLst>
            </p:cNvPr>
            <p:cNvSpPr txBox="1"/>
            <p:nvPr/>
          </p:nvSpPr>
          <p:spPr>
            <a:xfrm>
              <a:off x="8233410" y="2105525"/>
              <a:ext cx="106926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2. Take sign of gradient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6A0C36-6751-959A-748C-8FEB0A3F228A}"/>
                </a:ext>
              </a:extLst>
            </p:cNvPr>
            <p:cNvSpPr txBox="1"/>
            <p:nvPr/>
          </p:nvSpPr>
          <p:spPr>
            <a:xfrm>
              <a:off x="8233410" y="2230262"/>
              <a:ext cx="1215556" cy="19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3. Step: x + 0.03 × sign(</a:t>
              </a:r>
              <a:r>
                <a:rPr lang="en-US" sz="750" spc="0" baseline="0">
                  <a:ln/>
                  <a:solidFill>
                    <a:srgbClr val="2C3E50"/>
                  </a:solidFill>
                  <a:latin typeface="Cambria Math"/>
                  <a:ea typeface="Cambria Math"/>
                  <a:cs typeface="Arial"/>
                  <a:sym typeface="Cambria Math"/>
                  <a:rtl val="0"/>
                </a:rPr>
                <a:t>∇</a:t>
              </a:r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ea typeface="Cambria Math"/>
                  <a:cs typeface="Arial"/>
                  <a:sym typeface="Arial"/>
                  <a:rtl val="0"/>
                </a:rPr>
                <a:t>J)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3D9AD7D-8A80-A332-AB98-0DEDCA6EDC64}"/>
                </a:ext>
              </a:extLst>
            </p:cNvPr>
            <p:cNvSpPr txBox="1"/>
            <p:nvPr/>
          </p:nvSpPr>
          <p:spPr>
            <a:xfrm>
              <a:off x="8233410" y="2362700"/>
              <a:ext cx="1159759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4. Project onto ε-ball (0.4)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954AED-EA36-1F01-81F3-2B51ECC68A5F}"/>
                </a:ext>
              </a:extLst>
            </p:cNvPr>
            <p:cNvSpPr txBox="1"/>
            <p:nvPr/>
          </p:nvSpPr>
          <p:spPr>
            <a:xfrm>
              <a:off x="8233410" y="2491287"/>
              <a:ext cx="97638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5. Repeat until t = 10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E30D141-F7A4-5FAA-ED29-414C69BC1778}"/>
                </a:ext>
              </a:extLst>
            </p:cNvPr>
            <p:cNvSpPr txBox="1"/>
            <p:nvPr/>
          </p:nvSpPr>
          <p:spPr>
            <a:xfrm>
              <a:off x="8645279" y="2697839"/>
              <a:ext cx="1073641" cy="19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Mathematical Form: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6277A5-7CF0-6C37-BC09-4505E524D6F6}"/>
                </a:ext>
              </a:extLst>
            </p:cNvPr>
            <p:cNvSpPr txBox="1"/>
            <p:nvPr/>
          </p:nvSpPr>
          <p:spPr>
            <a:xfrm>
              <a:off x="8555946" y="2873199"/>
              <a:ext cx="1252307" cy="191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x^(t+1) = Π(x^t + α·sign(</a:t>
              </a:r>
              <a:r>
                <a:rPr lang="en-US" sz="750" spc="0" baseline="0">
                  <a:ln/>
                  <a:solidFill>
                    <a:srgbClr val="2C3E50"/>
                  </a:solidFill>
                  <a:latin typeface="Cambria Math"/>
                  <a:ea typeface="Cambria Math"/>
                  <a:cs typeface="Arial"/>
                  <a:sym typeface="Cambria Math"/>
                  <a:rtl val="0"/>
                </a:rPr>
                <a:t>∇</a:t>
              </a:r>
              <a:r>
                <a:rPr lang="en-US" sz="750" spc="0" baseline="0">
                  <a:ln/>
                  <a:solidFill>
                    <a:srgbClr val="2C3E50"/>
                  </a:solidFill>
                  <a:latin typeface="Arial"/>
                  <a:ea typeface="Cambria Math"/>
                  <a:cs typeface="Arial"/>
                  <a:sym typeface="Arial"/>
                  <a:rtl val="0"/>
                </a:rPr>
                <a:t>J))</a:t>
              </a: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E8B500A-16D5-3E90-9A34-24949D6CC136}"/>
                </a:ext>
              </a:extLst>
            </p:cNvPr>
            <p:cNvSpPr/>
            <p:nvPr/>
          </p:nvSpPr>
          <p:spPr>
            <a:xfrm>
              <a:off x="6953250" y="1971675"/>
              <a:ext cx="1200150" cy="8572"/>
            </a:xfrm>
            <a:custGeom>
              <a:avLst/>
              <a:gdLst>
                <a:gd name="connsiteX0" fmla="*/ 0 w 1200150"/>
                <a:gd name="connsiteY0" fmla="*/ 0 h 8572"/>
                <a:gd name="connsiteX1" fmla="*/ 1200150 w 1200150"/>
                <a:gd name="connsiteY1" fmla="*/ 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0150" h="8572">
                  <a:moveTo>
                    <a:pt x="0" y="0"/>
                  </a:moveTo>
                  <a:lnTo>
                    <a:pt x="1200150" y="0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982E65C-4664-63A2-AA44-84D18D61D182}"/>
                </a:ext>
              </a:extLst>
            </p:cNvPr>
            <p:cNvSpPr/>
            <p:nvPr/>
          </p:nvSpPr>
          <p:spPr>
            <a:xfrm>
              <a:off x="2238375" y="3857625"/>
              <a:ext cx="7715250" cy="1028700"/>
            </a:xfrm>
            <a:custGeom>
              <a:avLst/>
              <a:gdLst>
                <a:gd name="connsiteX0" fmla="*/ 7629525 w 7715250"/>
                <a:gd name="connsiteY0" fmla="*/ 0 h 1028700"/>
                <a:gd name="connsiteX1" fmla="*/ 7715250 w 7715250"/>
                <a:gd name="connsiteY1" fmla="*/ 0 h 1028700"/>
                <a:gd name="connsiteX2" fmla="*/ 7715250 w 7715250"/>
                <a:gd name="connsiteY2" fmla="*/ 1028700 h 1028700"/>
                <a:gd name="connsiteX3" fmla="*/ 7629525 w 7715250"/>
                <a:gd name="connsiteY3" fmla="*/ 1028700 h 1028700"/>
                <a:gd name="connsiteX4" fmla="*/ 85725 w 7715250"/>
                <a:gd name="connsiteY4" fmla="*/ 1028700 h 1028700"/>
                <a:gd name="connsiteX5" fmla="*/ 0 w 7715250"/>
                <a:gd name="connsiteY5" fmla="*/ 1028700 h 1028700"/>
                <a:gd name="connsiteX6" fmla="*/ 0 w 7715250"/>
                <a:gd name="connsiteY6" fmla="*/ 0 h 1028700"/>
                <a:gd name="connsiteX7" fmla="*/ 85725 w 7715250"/>
                <a:gd name="connsiteY7" fmla="*/ 0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15250" h="1028700">
                  <a:moveTo>
                    <a:pt x="7629525" y="0"/>
                  </a:moveTo>
                  <a:cubicBezTo>
                    <a:pt x="7676870" y="0"/>
                    <a:pt x="7715250" y="0"/>
                    <a:pt x="7715250" y="0"/>
                  </a:cubicBezTo>
                  <a:lnTo>
                    <a:pt x="7715250" y="1028700"/>
                  </a:lnTo>
                  <a:cubicBezTo>
                    <a:pt x="7715250" y="1028700"/>
                    <a:pt x="7676870" y="1028700"/>
                    <a:pt x="7629525" y="1028700"/>
                  </a:cubicBezTo>
                  <a:lnTo>
                    <a:pt x="85725" y="1028700"/>
                  </a:lnTo>
                  <a:cubicBezTo>
                    <a:pt x="38380" y="1028700"/>
                    <a:pt x="0" y="1028700"/>
                    <a:pt x="0" y="1028700"/>
                  </a:cubicBezTo>
                  <a:lnTo>
                    <a:pt x="0" y="0"/>
                  </a:lnTo>
                  <a:cubicBezTo>
                    <a:pt x="0" y="0"/>
                    <a:pt x="38380" y="0"/>
                    <a:pt x="85725" y="0"/>
                  </a:cubicBezTo>
                  <a:close/>
                </a:path>
              </a:pathLst>
            </a:custGeom>
            <a:solidFill>
              <a:srgbClr val="E8F4FD"/>
            </a:solidFill>
            <a:ln w="1714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F82854-D614-540D-A418-95BCED0524A0}"/>
                </a:ext>
              </a:extLst>
            </p:cNvPr>
            <p:cNvSpPr txBox="1"/>
            <p:nvPr/>
          </p:nvSpPr>
          <p:spPr>
            <a:xfrm>
              <a:off x="5381982" y="3902050"/>
              <a:ext cx="1428035" cy="244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200" b="1" spc="0" baseline="0">
                  <a:ln/>
                  <a:solidFill>
                    <a:srgbClr val="2C3E50"/>
                  </a:solidFill>
                  <a:latin typeface="Arial"/>
                  <a:cs typeface="Arial"/>
                  <a:sym typeface="Arial"/>
                  <a:rtl val="0"/>
                </a:rPr>
                <a:t>7. Results Analysis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309CBA-4778-1FC3-DD7C-5614131AFBE5}"/>
                </a:ext>
              </a:extLst>
            </p:cNvPr>
            <p:cNvSpPr/>
            <p:nvPr/>
          </p:nvSpPr>
          <p:spPr>
            <a:xfrm>
              <a:off x="2495550" y="4200525"/>
              <a:ext cx="1543050" cy="514350"/>
            </a:xfrm>
            <a:custGeom>
              <a:avLst/>
              <a:gdLst>
                <a:gd name="connsiteX0" fmla="*/ 1474470 w 1543050"/>
                <a:gd name="connsiteY0" fmla="*/ 0 h 514350"/>
                <a:gd name="connsiteX1" fmla="*/ 1543050 w 1543050"/>
                <a:gd name="connsiteY1" fmla="*/ 0 h 514350"/>
                <a:gd name="connsiteX2" fmla="*/ 1543050 w 1543050"/>
                <a:gd name="connsiteY2" fmla="*/ 514350 h 514350"/>
                <a:gd name="connsiteX3" fmla="*/ 1474470 w 1543050"/>
                <a:gd name="connsiteY3" fmla="*/ 514350 h 514350"/>
                <a:gd name="connsiteX4" fmla="*/ 68580 w 1543050"/>
                <a:gd name="connsiteY4" fmla="*/ 514350 h 514350"/>
                <a:gd name="connsiteX5" fmla="*/ 0 w 1543050"/>
                <a:gd name="connsiteY5" fmla="*/ 514350 h 514350"/>
                <a:gd name="connsiteX6" fmla="*/ 0 w 1543050"/>
                <a:gd name="connsiteY6" fmla="*/ 0 h 514350"/>
                <a:gd name="connsiteX7" fmla="*/ 68580 w 1543050"/>
                <a:gd name="connsiteY7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3050" h="514350">
                  <a:moveTo>
                    <a:pt x="1474470" y="0"/>
                  </a:moveTo>
                  <a:cubicBezTo>
                    <a:pt x="1512346" y="0"/>
                    <a:pt x="1543050" y="0"/>
                    <a:pt x="1543050" y="0"/>
                  </a:cubicBezTo>
                  <a:lnTo>
                    <a:pt x="1543050" y="514350"/>
                  </a:lnTo>
                  <a:cubicBezTo>
                    <a:pt x="1543050" y="514350"/>
                    <a:pt x="1512346" y="514350"/>
                    <a:pt x="1474470" y="514350"/>
                  </a:cubicBezTo>
                  <a:lnTo>
                    <a:pt x="68580" y="514350"/>
                  </a:lnTo>
                  <a:cubicBezTo>
                    <a:pt x="30704" y="514350"/>
                    <a:pt x="0" y="514350"/>
                    <a:pt x="0" y="514350"/>
                  </a:cubicBezTo>
                  <a:lnTo>
                    <a:pt x="0" y="0"/>
                  </a:lnTo>
                  <a:cubicBezTo>
                    <a:pt x="0" y="0"/>
                    <a:pt x="30704" y="0"/>
                    <a:pt x="68580" y="0"/>
                  </a:cubicBezTo>
                  <a:close/>
                </a:path>
              </a:pathLst>
            </a:custGeom>
            <a:solidFill>
              <a:srgbClr val="87CEEB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0644B9-3B64-017B-FAC9-331A9645C135}"/>
                </a:ext>
              </a:extLst>
            </p:cNvPr>
            <p:cNvSpPr txBox="1"/>
            <p:nvPr/>
          </p:nvSpPr>
          <p:spPr>
            <a:xfrm>
              <a:off x="2675349" y="4233129"/>
              <a:ext cx="1183451" cy="20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Clean Test Accuracy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35430B8-3271-732C-E88D-0B76D4CBBEEF}"/>
                </a:ext>
              </a:extLst>
            </p:cNvPr>
            <p:cNvSpPr txBox="1"/>
            <p:nvPr/>
          </p:nvSpPr>
          <p:spPr>
            <a:xfrm>
              <a:off x="2985445" y="4389058"/>
              <a:ext cx="563259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~98%+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CFF3483-D0CF-B705-E702-F8CB1AB4B7DB}"/>
                </a:ext>
              </a:extLst>
            </p:cNvPr>
            <p:cNvSpPr/>
            <p:nvPr/>
          </p:nvSpPr>
          <p:spPr>
            <a:xfrm>
              <a:off x="4295775" y="4200525"/>
              <a:ext cx="1543050" cy="514350"/>
            </a:xfrm>
            <a:custGeom>
              <a:avLst/>
              <a:gdLst>
                <a:gd name="connsiteX0" fmla="*/ 1474470 w 1543050"/>
                <a:gd name="connsiteY0" fmla="*/ 0 h 514350"/>
                <a:gd name="connsiteX1" fmla="*/ 1543050 w 1543050"/>
                <a:gd name="connsiteY1" fmla="*/ 0 h 514350"/>
                <a:gd name="connsiteX2" fmla="*/ 1543050 w 1543050"/>
                <a:gd name="connsiteY2" fmla="*/ 514350 h 514350"/>
                <a:gd name="connsiteX3" fmla="*/ 1474470 w 1543050"/>
                <a:gd name="connsiteY3" fmla="*/ 514350 h 514350"/>
                <a:gd name="connsiteX4" fmla="*/ 68580 w 1543050"/>
                <a:gd name="connsiteY4" fmla="*/ 514350 h 514350"/>
                <a:gd name="connsiteX5" fmla="*/ 0 w 1543050"/>
                <a:gd name="connsiteY5" fmla="*/ 514350 h 514350"/>
                <a:gd name="connsiteX6" fmla="*/ 0 w 1543050"/>
                <a:gd name="connsiteY6" fmla="*/ 0 h 514350"/>
                <a:gd name="connsiteX7" fmla="*/ 68580 w 1543050"/>
                <a:gd name="connsiteY7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3050" h="514350">
                  <a:moveTo>
                    <a:pt x="1474470" y="0"/>
                  </a:moveTo>
                  <a:cubicBezTo>
                    <a:pt x="1512346" y="0"/>
                    <a:pt x="1543050" y="0"/>
                    <a:pt x="1543050" y="0"/>
                  </a:cubicBezTo>
                  <a:lnTo>
                    <a:pt x="1543050" y="514350"/>
                  </a:lnTo>
                  <a:cubicBezTo>
                    <a:pt x="1543050" y="514350"/>
                    <a:pt x="1512346" y="514350"/>
                    <a:pt x="1474470" y="514350"/>
                  </a:cubicBezTo>
                  <a:lnTo>
                    <a:pt x="68580" y="514350"/>
                  </a:lnTo>
                  <a:cubicBezTo>
                    <a:pt x="30704" y="514350"/>
                    <a:pt x="0" y="514350"/>
                    <a:pt x="0" y="514350"/>
                  </a:cubicBezTo>
                  <a:lnTo>
                    <a:pt x="0" y="0"/>
                  </a:lnTo>
                  <a:cubicBezTo>
                    <a:pt x="0" y="0"/>
                    <a:pt x="30704" y="0"/>
                    <a:pt x="68580" y="0"/>
                  </a:cubicBezTo>
                  <a:close/>
                </a:path>
              </a:pathLst>
            </a:custGeom>
            <a:solidFill>
              <a:srgbClr val="6B7280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CF0719-F2EE-228D-1D70-535FA3E321EE}"/>
                </a:ext>
              </a:extLst>
            </p:cNvPr>
            <p:cNvSpPr txBox="1"/>
            <p:nvPr/>
          </p:nvSpPr>
          <p:spPr>
            <a:xfrm>
              <a:off x="4451665" y="4233129"/>
              <a:ext cx="1231269" cy="20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Adversarial Accuracy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DC0A07-0A9F-7B3B-9BA0-D58FDBC53791}"/>
                </a:ext>
              </a:extLst>
            </p:cNvPr>
            <p:cNvSpPr txBox="1"/>
            <p:nvPr/>
          </p:nvSpPr>
          <p:spPr>
            <a:xfrm>
              <a:off x="4605823" y="4389058"/>
              <a:ext cx="922952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Much Lower!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AD0DDB4-373C-E70C-BC50-363018A0EEB3}"/>
                </a:ext>
              </a:extLst>
            </p:cNvPr>
            <p:cNvSpPr/>
            <p:nvPr/>
          </p:nvSpPr>
          <p:spPr>
            <a:xfrm>
              <a:off x="6096000" y="4200525"/>
              <a:ext cx="1543050" cy="514350"/>
            </a:xfrm>
            <a:custGeom>
              <a:avLst/>
              <a:gdLst>
                <a:gd name="connsiteX0" fmla="*/ 1474470 w 1543050"/>
                <a:gd name="connsiteY0" fmla="*/ 0 h 514350"/>
                <a:gd name="connsiteX1" fmla="*/ 1543050 w 1543050"/>
                <a:gd name="connsiteY1" fmla="*/ 0 h 514350"/>
                <a:gd name="connsiteX2" fmla="*/ 1543050 w 1543050"/>
                <a:gd name="connsiteY2" fmla="*/ 514350 h 514350"/>
                <a:gd name="connsiteX3" fmla="*/ 1474470 w 1543050"/>
                <a:gd name="connsiteY3" fmla="*/ 514350 h 514350"/>
                <a:gd name="connsiteX4" fmla="*/ 68580 w 1543050"/>
                <a:gd name="connsiteY4" fmla="*/ 514350 h 514350"/>
                <a:gd name="connsiteX5" fmla="*/ 0 w 1543050"/>
                <a:gd name="connsiteY5" fmla="*/ 514350 h 514350"/>
                <a:gd name="connsiteX6" fmla="*/ 0 w 1543050"/>
                <a:gd name="connsiteY6" fmla="*/ 0 h 514350"/>
                <a:gd name="connsiteX7" fmla="*/ 68580 w 1543050"/>
                <a:gd name="connsiteY7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3050" h="514350">
                  <a:moveTo>
                    <a:pt x="1474470" y="0"/>
                  </a:moveTo>
                  <a:cubicBezTo>
                    <a:pt x="1512346" y="0"/>
                    <a:pt x="1543050" y="0"/>
                    <a:pt x="1543050" y="0"/>
                  </a:cubicBezTo>
                  <a:lnTo>
                    <a:pt x="1543050" y="514350"/>
                  </a:lnTo>
                  <a:cubicBezTo>
                    <a:pt x="1543050" y="514350"/>
                    <a:pt x="1512346" y="514350"/>
                    <a:pt x="1474470" y="514350"/>
                  </a:cubicBezTo>
                  <a:lnTo>
                    <a:pt x="68580" y="514350"/>
                  </a:lnTo>
                  <a:cubicBezTo>
                    <a:pt x="30704" y="514350"/>
                    <a:pt x="0" y="514350"/>
                    <a:pt x="0" y="514350"/>
                  </a:cubicBezTo>
                  <a:lnTo>
                    <a:pt x="0" y="0"/>
                  </a:lnTo>
                  <a:cubicBezTo>
                    <a:pt x="0" y="0"/>
                    <a:pt x="30704" y="0"/>
                    <a:pt x="68580" y="0"/>
                  </a:cubicBezTo>
                  <a:close/>
                </a:path>
              </a:pathLst>
            </a:custGeom>
            <a:solidFill>
              <a:srgbClr val="87CEEB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FDBDB9-522A-E4C9-9D51-95CAD705A427}"/>
                </a:ext>
              </a:extLst>
            </p:cNvPr>
            <p:cNvSpPr txBox="1"/>
            <p:nvPr/>
          </p:nvSpPr>
          <p:spPr>
            <a:xfrm>
              <a:off x="6410188" y="4233129"/>
              <a:ext cx="914673" cy="20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Accuracy Drop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8528E00-4AB3-1D61-286B-4CF0BC8AEC04}"/>
                </a:ext>
              </a:extLst>
            </p:cNvPr>
            <p:cNvSpPr txBox="1"/>
            <p:nvPr/>
          </p:nvSpPr>
          <p:spPr>
            <a:xfrm>
              <a:off x="6449384" y="4389058"/>
              <a:ext cx="836281" cy="225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Significant!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F8AB607-1255-7DF2-9335-2EBB4679600A}"/>
                </a:ext>
              </a:extLst>
            </p:cNvPr>
            <p:cNvSpPr/>
            <p:nvPr/>
          </p:nvSpPr>
          <p:spPr>
            <a:xfrm>
              <a:off x="7896225" y="4200525"/>
              <a:ext cx="1543050" cy="514350"/>
            </a:xfrm>
            <a:custGeom>
              <a:avLst/>
              <a:gdLst>
                <a:gd name="connsiteX0" fmla="*/ 1474470 w 1543050"/>
                <a:gd name="connsiteY0" fmla="*/ 0 h 514350"/>
                <a:gd name="connsiteX1" fmla="*/ 1543050 w 1543050"/>
                <a:gd name="connsiteY1" fmla="*/ 0 h 514350"/>
                <a:gd name="connsiteX2" fmla="*/ 1543050 w 1543050"/>
                <a:gd name="connsiteY2" fmla="*/ 514350 h 514350"/>
                <a:gd name="connsiteX3" fmla="*/ 1474470 w 1543050"/>
                <a:gd name="connsiteY3" fmla="*/ 514350 h 514350"/>
                <a:gd name="connsiteX4" fmla="*/ 68580 w 1543050"/>
                <a:gd name="connsiteY4" fmla="*/ 514350 h 514350"/>
                <a:gd name="connsiteX5" fmla="*/ 0 w 1543050"/>
                <a:gd name="connsiteY5" fmla="*/ 514350 h 514350"/>
                <a:gd name="connsiteX6" fmla="*/ 0 w 1543050"/>
                <a:gd name="connsiteY6" fmla="*/ 0 h 514350"/>
                <a:gd name="connsiteX7" fmla="*/ 68580 w 1543050"/>
                <a:gd name="connsiteY7" fmla="*/ 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3050" h="514350">
                  <a:moveTo>
                    <a:pt x="1474470" y="0"/>
                  </a:moveTo>
                  <a:cubicBezTo>
                    <a:pt x="1512346" y="0"/>
                    <a:pt x="1543050" y="0"/>
                    <a:pt x="1543050" y="0"/>
                  </a:cubicBezTo>
                  <a:lnTo>
                    <a:pt x="1543050" y="514350"/>
                  </a:lnTo>
                  <a:cubicBezTo>
                    <a:pt x="1543050" y="514350"/>
                    <a:pt x="1512346" y="514350"/>
                    <a:pt x="1474470" y="514350"/>
                  </a:cubicBezTo>
                  <a:lnTo>
                    <a:pt x="68580" y="514350"/>
                  </a:lnTo>
                  <a:cubicBezTo>
                    <a:pt x="30704" y="514350"/>
                    <a:pt x="0" y="514350"/>
                    <a:pt x="0" y="514350"/>
                  </a:cubicBezTo>
                  <a:lnTo>
                    <a:pt x="0" y="0"/>
                  </a:lnTo>
                  <a:cubicBezTo>
                    <a:pt x="0" y="0"/>
                    <a:pt x="30704" y="0"/>
                    <a:pt x="68580" y="0"/>
                  </a:cubicBezTo>
                  <a:close/>
                </a:path>
              </a:pathLst>
            </a:custGeom>
            <a:solidFill>
              <a:srgbClr val="6B7280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64EE0A-915A-7E1D-3903-9951397A7CAB}"/>
                </a:ext>
              </a:extLst>
            </p:cNvPr>
            <p:cNvSpPr txBox="1"/>
            <p:nvPr/>
          </p:nvSpPr>
          <p:spPr>
            <a:xfrm>
              <a:off x="8262852" y="4233129"/>
              <a:ext cx="809794" cy="20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Visualization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3E0416-9A66-DF76-1C7F-DA9118BC4896}"/>
                </a:ext>
              </a:extLst>
            </p:cNvPr>
            <p:cNvSpPr txBox="1"/>
            <p:nvPr/>
          </p:nvSpPr>
          <p:spPr>
            <a:xfrm>
              <a:off x="8264636" y="4404579"/>
              <a:ext cx="806227" cy="206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50 Examples</a:t>
              </a: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A1859C2-C5CB-FA2A-3B51-F0E192B8B3D6}"/>
                </a:ext>
              </a:extLst>
            </p:cNvPr>
            <p:cNvSpPr/>
            <p:nvPr/>
          </p:nvSpPr>
          <p:spPr>
            <a:xfrm>
              <a:off x="3267075" y="3429000"/>
              <a:ext cx="685800" cy="685800"/>
            </a:xfrm>
            <a:custGeom>
              <a:avLst/>
              <a:gdLst>
                <a:gd name="connsiteX0" fmla="*/ 685800 w 685800"/>
                <a:gd name="connsiteY0" fmla="*/ 0 h 685800"/>
                <a:gd name="connsiteX1" fmla="*/ 0 w 685800"/>
                <a:gd name="connsiteY1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5800" h="685800">
                  <a:moveTo>
                    <a:pt x="685800" y="0"/>
                  </a:moveTo>
                  <a:lnTo>
                    <a:pt x="0" y="685800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AF13B41-2F63-6BD6-8CDF-B9E7AB596630}"/>
                </a:ext>
              </a:extLst>
            </p:cNvPr>
            <p:cNvSpPr/>
            <p:nvPr/>
          </p:nvSpPr>
          <p:spPr>
            <a:xfrm>
              <a:off x="6524625" y="3429000"/>
              <a:ext cx="8572" cy="685800"/>
            </a:xfrm>
            <a:custGeom>
              <a:avLst/>
              <a:gdLst>
                <a:gd name="connsiteX0" fmla="*/ 0 w 8572"/>
                <a:gd name="connsiteY0" fmla="*/ 0 h 685800"/>
                <a:gd name="connsiteX1" fmla="*/ 0 w 8572"/>
                <a:gd name="connsiteY1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" h="685800">
                  <a:moveTo>
                    <a:pt x="0" y="0"/>
                  </a:moveTo>
                  <a:lnTo>
                    <a:pt x="0" y="685800"/>
                  </a:lnTo>
                </a:path>
              </a:pathLst>
            </a:custGeom>
            <a:noFill/>
            <a:ln w="17145" cap="flat">
              <a:solidFill>
                <a:srgbClr val="6B728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791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57EE9-7824-B241-A802-ABCA145A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Pgd</a:t>
            </a:r>
            <a:r>
              <a:rPr lang="en-US" dirty="0"/>
              <a:t> </a:t>
            </a:r>
            <a:r>
              <a:rPr lang="en-US" dirty="0" err="1"/>
              <a:t>epsi</a:t>
            </a:r>
            <a:r>
              <a:rPr lang="en-US" dirty="0"/>
              <a:t>=0.05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B75C2-C9B8-0AEC-5065-BFB9E4B1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161" r="28992" b="9012"/>
          <a:stretch>
            <a:fillRect/>
          </a:stretch>
        </p:blipFill>
        <p:spPr>
          <a:xfrm>
            <a:off x="1755058" y="1342103"/>
            <a:ext cx="7669161" cy="3814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E832E-7487-DB7B-B9EB-499012098938}"/>
              </a:ext>
            </a:extLst>
          </p:cNvPr>
          <p:cNvSpPr txBox="1"/>
          <p:nvPr/>
        </p:nvSpPr>
        <p:spPr>
          <a:xfrm>
            <a:off x="5969410" y="5210734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Number of correct predictions: 9817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 Number of wrong prediction : 183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Total test samples: 10000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6F8B2-1D87-0C32-1864-7708113E2923}"/>
              </a:ext>
            </a:extLst>
          </p:cNvPr>
          <p:cNvSpPr txBox="1"/>
          <p:nvPr/>
        </p:nvSpPr>
        <p:spPr>
          <a:xfrm>
            <a:off x="335526" y="5157086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</a:rPr>
              <a:t>Accuracy on clean test examples: 0.9913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 Accuracy on adversarial test examples: 0.9817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</a:rPr>
              <a:t> Accuracy drop due to adversarial attack: 0.0096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4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DA83-615D-9B42-BF93-8B888342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Pgd</a:t>
            </a:r>
            <a:r>
              <a:rPr lang="en-US" dirty="0"/>
              <a:t> </a:t>
            </a:r>
            <a:r>
              <a:rPr lang="en-US" dirty="0" err="1"/>
              <a:t>epsi</a:t>
            </a:r>
            <a:r>
              <a:rPr lang="en-US" dirty="0"/>
              <a:t> =0.4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0210A-B930-7E33-0FB6-86BC9AF9206F}"/>
              </a:ext>
            </a:extLst>
          </p:cNvPr>
          <p:cNvSpPr txBox="1"/>
          <p:nvPr/>
        </p:nvSpPr>
        <p:spPr>
          <a:xfrm>
            <a:off x="409268" y="5430992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0.4996</a:t>
            </a:r>
          </a:p>
          <a:p>
            <a:r>
              <a:rPr lang="en-US" dirty="0"/>
              <a:t>Accuracy drop due to adversarial attack: 0.4917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45DE7-70C7-48D4-3330-BEC0C91CC0F1}"/>
              </a:ext>
            </a:extLst>
          </p:cNvPr>
          <p:cNvSpPr txBox="1"/>
          <p:nvPr/>
        </p:nvSpPr>
        <p:spPr>
          <a:xfrm>
            <a:off x="6093542" y="5430992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4996</a:t>
            </a:r>
          </a:p>
          <a:p>
            <a:r>
              <a:rPr lang="en-US" dirty="0"/>
              <a:t>Number of  wrong prediction : 5004</a:t>
            </a:r>
          </a:p>
          <a:p>
            <a:r>
              <a:rPr lang="en-US" dirty="0"/>
              <a:t>Total test samples: 10000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27FCD-9BED-D5B1-4981-4516D7F2C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30" y="1541766"/>
            <a:ext cx="6897338" cy="344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2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3B8C4-9459-F2D2-4A51-4425731F6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E53BB4-346F-ACAD-55D9-50A3C35326B6}"/>
              </a:ext>
            </a:extLst>
          </p:cNvPr>
          <p:cNvSpPr txBox="1"/>
          <p:nvPr/>
        </p:nvSpPr>
        <p:spPr>
          <a:xfrm>
            <a:off x="3483591" y="127764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zoom into</a:t>
            </a:r>
            <a:r>
              <a:rPr lang="en-US" b="1" dirty="0"/>
              <a:t> BIM (Basic Iterative Method)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7EF3DBF4-BE11-3A4F-DA0B-02DB8DB2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56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804829A-75CF-4992-0D05-382E26FD3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3933" y="1483412"/>
            <a:ext cx="72104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59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045A-F765-400C-73CA-713588C10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A03E75A0-3C32-8831-A66F-12FE2766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3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0512957-004E-E534-5BF4-AF0FC33D0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00" y="1357312"/>
            <a:ext cx="9467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0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5EDD2E-0ED0-3032-AAF6-DE04FA860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00" y="924593"/>
            <a:ext cx="7185837" cy="447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30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A296CDB1-F7F4-4C58-85A7-ED7E6F7F2146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C3540244-1A13-4E0C-8E1C-0D57D7CA9869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DA9B8DC6-00D0-4AC8-A181-D41DFEFC604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05079D70-AC9F-4880-880D-69B614D09A80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1E0EDA4-1549-422C-9FBC-DB9584637B17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D0FA22-DC0B-4850-97A9-65D524A6430F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E1FD75-A9BF-4051-BB82-2EE96610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FF8D034-2B4D-4B1F-8FF7-F593F441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6551B9-E1E0-42FD-97F6-EF400FEE0AF0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CA58D4-CCB0-4D28-8100-18869AC5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30B44CA-8079-4066-9910-6DEDBEF1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E1AA4-FEC6-476C-8ADB-E09FCBD4187C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8F0A2BB1-6E73-4F68-A270-66A4D09D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87B85EA-042B-41D2-AFBE-EB8F78B1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9A9FC9-9FB0-4A35-A765-8FFF16B558DC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42DF661-92B2-4F39-9854-9A665A7AE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AA2A71-E74B-42BC-B6E1-BCF7982DA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90393-11AD-4937-BAF5-0B9F4DF8F6C1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1B1DC24-C3E4-4213-AE48-A3F6ED24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719435E8-F601-4771-B703-CC746BD0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D2EED03-7ACF-C6D8-5147-D55EE30085EF}"/>
              </a:ext>
            </a:extLst>
          </p:cNvPr>
          <p:cNvSpPr txBox="1"/>
          <p:nvPr/>
        </p:nvSpPr>
        <p:spPr>
          <a:xfrm>
            <a:off x="7060642" y="832551"/>
            <a:ext cx="393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525E6-CED6-8F81-18DF-1F3F0742E9EF}"/>
              </a:ext>
            </a:extLst>
          </p:cNvPr>
          <p:cNvSpPr txBox="1"/>
          <p:nvPr/>
        </p:nvSpPr>
        <p:spPr>
          <a:xfrm>
            <a:off x="2950466" y="510241"/>
            <a:ext cx="318971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Adversarial Attacks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F0E04-F84A-F65D-1B6A-F88AE5BB845B}"/>
              </a:ext>
            </a:extLst>
          </p:cNvPr>
          <p:cNvSpPr txBox="1"/>
          <p:nvPr/>
        </p:nvSpPr>
        <p:spPr>
          <a:xfrm>
            <a:off x="-900462" y="1281437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White box attack  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0AAF1-D66B-C362-5649-9701FE56963C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Black Box Attack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A00AA-2CA0-E5A6-AA64-285566BC1D00}"/>
              </a:ext>
            </a:extLst>
          </p:cNvPr>
          <p:cNvSpPr txBox="1"/>
          <p:nvPr/>
        </p:nvSpPr>
        <p:spPr>
          <a:xfrm>
            <a:off x="4978633" y="262591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the poisoning attack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C1E42-8298-861D-2AF3-D46B325BF5DB}"/>
              </a:ext>
            </a:extLst>
          </p:cNvPr>
          <p:cNvSpPr txBox="1"/>
          <p:nvPr/>
        </p:nvSpPr>
        <p:spPr>
          <a:xfrm>
            <a:off x="7450005" y="3941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the Demo APP!! </a:t>
            </a:r>
          </a:p>
        </p:txBody>
      </p:sp>
    </p:spTree>
    <p:extLst>
      <p:ext uri="{BB962C8B-B14F-4D97-AF65-F5344CB8AC3E}">
        <p14:creationId xmlns:p14="http://schemas.microsoft.com/office/powerpoint/2010/main" val="1825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9" grpId="0"/>
      <p:bldP spid="3" grpId="0"/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F133-AC7B-CED7-5D6B-A71A1566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BIM = Basic Iterative Methode </a:t>
            </a:r>
            <a:br>
              <a:rPr lang="en-US" dirty="0"/>
            </a:br>
            <a:r>
              <a:rPr lang="en-US" dirty="0"/>
              <a:t>Eps=0.05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1845A8-FF12-B2F1-4B30-D2765FD8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843" y="1486413"/>
            <a:ext cx="7222357" cy="36111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3BC83-15E9-7806-5556-DFE6D8A875E3}"/>
              </a:ext>
            </a:extLst>
          </p:cNvPr>
          <p:cNvSpPr txBox="1"/>
          <p:nvPr/>
        </p:nvSpPr>
        <p:spPr>
          <a:xfrm>
            <a:off x="394520" y="53715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0.9484</a:t>
            </a:r>
          </a:p>
          <a:p>
            <a:r>
              <a:rPr lang="en-US" dirty="0"/>
              <a:t>Accuracy drop due to adversarial attack: 0.0429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C67B0-356E-7BBF-BBD2-50991B1A975C}"/>
              </a:ext>
            </a:extLst>
          </p:cNvPr>
          <p:cNvSpPr txBox="1"/>
          <p:nvPr/>
        </p:nvSpPr>
        <p:spPr>
          <a:xfrm>
            <a:off x="7429500" y="53715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9484</a:t>
            </a:r>
          </a:p>
          <a:p>
            <a:r>
              <a:rPr lang="en-US" dirty="0"/>
              <a:t>Number of  wrong prediction : 516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1501496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EEDB-99A2-61C5-3A24-441F007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Eps=0.1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10207-9555-C977-05C7-429E7FEF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91" y="1690688"/>
            <a:ext cx="6750409" cy="33752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7498A-A34B-622E-E3B5-4A59EE7B0C23}"/>
              </a:ext>
            </a:extLst>
          </p:cNvPr>
          <p:cNvSpPr txBox="1"/>
          <p:nvPr/>
        </p:nvSpPr>
        <p:spPr>
          <a:xfrm>
            <a:off x="479988" y="5468126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0.6133</a:t>
            </a:r>
          </a:p>
          <a:p>
            <a:r>
              <a:rPr lang="en-US" dirty="0"/>
              <a:t>Accuracy drop due to adversarial attack: 0.3780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0DFD8-4937-D6BC-AED6-D379855EFE9F}"/>
              </a:ext>
            </a:extLst>
          </p:cNvPr>
          <p:cNvSpPr txBox="1"/>
          <p:nvPr/>
        </p:nvSpPr>
        <p:spPr>
          <a:xfrm>
            <a:off x="6898558" y="5468126"/>
            <a:ext cx="6452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6133</a:t>
            </a:r>
          </a:p>
          <a:p>
            <a:r>
              <a:rPr lang="en-US" dirty="0"/>
              <a:t>Number of  wrong prediction : 3867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173500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C11B-3FFB-8129-11CA-5E61EEB2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Eps=0.1 but </a:t>
            </a:r>
            <a:r>
              <a:rPr lang="en-US" dirty="0" err="1"/>
              <a:t>max_it</a:t>
            </a:r>
            <a:r>
              <a:rPr lang="en-US" dirty="0"/>
              <a:t>=100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41C57-36BD-E359-CBE4-F23C55BAA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6" y="1410622"/>
            <a:ext cx="7679644" cy="3839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7224E-5F21-534D-9464-5D9BD137970D}"/>
              </a:ext>
            </a:extLst>
          </p:cNvPr>
          <p:cNvSpPr txBox="1"/>
          <p:nvPr/>
        </p:nvSpPr>
        <p:spPr>
          <a:xfrm>
            <a:off x="574814" y="5530510"/>
            <a:ext cx="6092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0.5803</a:t>
            </a:r>
          </a:p>
          <a:p>
            <a:r>
              <a:rPr lang="en-US" dirty="0"/>
              <a:t>Accuracy drop due to adversarial attack: 0.4110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9D72E-8DC5-E00C-0DB7-014DC51D6DC2}"/>
              </a:ext>
            </a:extLst>
          </p:cNvPr>
          <p:cNvSpPr txBox="1"/>
          <p:nvPr/>
        </p:nvSpPr>
        <p:spPr>
          <a:xfrm>
            <a:off x="7161144" y="5447378"/>
            <a:ext cx="60926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5803</a:t>
            </a:r>
          </a:p>
          <a:p>
            <a:r>
              <a:rPr lang="en-US" dirty="0"/>
              <a:t>Number of  wrong prediction : 4197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333262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33502-23B4-48E1-7FED-244780EE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0CA395-8457-728C-5A8C-A0C93A80E9DA}"/>
              </a:ext>
            </a:extLst>
          </p:cNvPr>
          <p:cNvSpPr txBox="1"/>
          <p:nvPr/>
        </p:nvSpPr>
        <p:spPr>
          <a:xfrm>
            <a:off x="3483591" y="1277643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move on to </a:t>
            </a:r>
            <a:r>
              <a:rPr lang="en-US" b="1" dirty="0" err="1"/>
              <a:t>DeepFool</a:t>
            </a:r>
            <a:r>
              <a:rPr lang="en-US" b="1" dirty="0"/>
              <a:t> Attack (</a:t>
            </a:r>
            <a:r>
              <a:rPr lang="en-US" b="1" dirty="0" err="1"/>
              <a:t>DFool</a:t>
            </a:r>
            <a:r>
              <a:rPr lang="en-US" b="1" dirty="0"/>
              <a:t> / L2 minimal perturbation attack)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F205E4FE-AB3D-F95C-AF36-C36AAB32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75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EEE033B-DB09-9313-3891-ABB78BE82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9" y="633650"/>
            <a:ext cx="10018997" cy="49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1270B54-17A6-37C6-0EF5-23C373A08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796" y="1602829"/>
            <a:ext cx="101727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F977-9168-C33F-33AD-271AA123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0E1783A6-43DA-317A-35F7-B43A7B285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0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4BDF05-CD09-B54D-F36A-6FB0F5A435B7}"/>
              </a:ext>
            </a:extLst>
          </p:cNvPr>
          <p:cNvGrpSpPr/>
          <p:nvPr/>
        </p:nvGrpSpPr>
        <p:grpSpPr>
          <a:xfrm>
            <a:off x="1809750" y="857250"/>
            <a:ext cx="8001000" cy="3905250"/>
            <a:chOff x="1809750" y="857250"/>
            <a:chExt cx="8001000" cy="390525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2555DD-B438-B840-9977-02D6DFAFA07E}"/>
                </a:ext>
              </a:extLst>
            </p:cNvPr>
            <p:cNvSpPr/>
            <p:nvPr/>
          </p:nvSpPr>
          <p:spPr>
            <a:xfrm>
              <a:off x="1809750" y="857250"/>
              <a:ext cx="1143000" cy="952500"/>
            </a:xfrm>
            <a:custGeom>
              <a:avLst/>
              <a:gdLst>
                <a:gd name="connsiteX0" fmla="*/ 1000125 w 1143000"/>
                <a:gd name="connsiteY0" fmla="*/ 0 h 952500"/>
                <a:gd name="connsiteX1" fmla="*/ 1143000 w 1143000"/>
                <a:gd name="connsiteY1" fmla="*/ 0 h 952500"/>
                <a:gd name="connsiteX2" fmla="*/ 1143000 w 1143000"/>
                <a:gd name="connsiteY2" fmla="*/ 952500 h 952500"/>
                <a:gd name="connsiteX3" fmla="*/ 1000125 w 1143000"/>
                <a:gd name="connsiteY3" fmla="*/ 952500 h 952500"/>
                <a:gd name="connsiteX4" fmla="*/ 142875 w 1143000"/>
                <a:gd name="connsiteY4" fmla="*/ 952500 h 952500"/>
                <a:gd name="connsiteX5" fmla="*/ 0 w 1143000"/>
                <a:gd name="connsiteY5" fmla="*/ 952500 h 952500"/>
                <a:gd name="connsiteX6" fmla="*/ 0 w 1143000"/>
                <a:gd name="connsiteY6" fmla="*/ 0 h 952500"/>
                <a:gd name="connsiteX7" fmla="*/ 142875 w 1143000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952500">
                  <a:moveTo>
                    <a:pt x="1000125" y="0"/>
                  </a:moveTo>
                  <a:cubicBezTo>
                    <a:pt x="1079033" y="0"/>
                    <a:pt x="1143000" y="0"/>
                    <a:pt x="1143000" y="0"/>
                  </a:cubicBezTo>
                  <a:lnTo>
                    <a:pt x="1143000" y="952500"/>
                  </a:lnTo>
                  <a:cubicBezTo>
                    <a:pt x="1143000" y="952500"/>
                    <a:pt x="1079033" y="952500"/>
                    <a:pt x="1000125" y="952500"/>
                  </a:cubicBezTo>
                  <a:lnTo>
                    <a:pt x="142875" y="952500"/>
                  </a:lnTo>
                  <a:cubicBezTo>
                    <a:pt x="63967" y="952500"/>
                    <a:pt x="0" y="952500"/>
                    <a:pt x="0" y="952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E3F2FD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BA626B-5813-CD3D-5F36-FF81217556B5}"/>
                </a:ext>
              </a:extLst>
            </p:cNvPr>
            <p:cNvSpPr txBox="1"/>
            <p:nvPr/>
          </p:nvSpPr>
          <p:spPr>
            <a:xfrm>
              <a:off x="1952239" y="993807"/>
              <a:ext cx="858020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 dirty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INPUT 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F69F6F-D9AB-107C-28B3-C9F98CA7A7BF}"/>
                </a:ext>
              </a:extLst>
            </p:cNvPr>
            <p:cNvSpPr txBox="1"/>
            <p:nvPr/>
          </p:nvSpPr>
          <p:spPr>
            <a:xfrm>
              <a:off x="1999571" y="1201552"/>
              <a:ext cx="763356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MNIST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85ACF9-07D9-A6F7-483A-DAE1F9DC7B01}"/>
                </a:ext>
              </a:extLst>
            </p:cNvPr>
            <p:cNvSpPr txBox="1"/>
            <p:nvPr/>
          </p:nvSpPr>
          <p:spPr>
            <a:xfrm>
              <a:off x="2033058" y="1344427"/>
              <a:ext cx="69638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Test Images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21DC18-9351-33CB-EF98-9737DBAF3FEC}"/>
                </a:ext>
              </a:extLst>
            </p:cNvPr>
            <p:cNvSpPr txBox="1"/>
            <p:nvPr/>
          </p:nvSpPr>
          <p:spPr>
            <a:xfrm>
              <a:off x="1924390" y="1487302"/>
              <a:ext cx="913719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(10,000 × 28×28)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95FC65-09F2-350F-5228-A2B6CC8F244A}"/>
                </a:ext>
              </a:extLst>
            </p:cNvPr>
            <p:cNvSpPr/>
            <p:nvPr/>
          </p:nvSpPr>
          <p:spPr>
            <a:xfrm>
              <a:off x="3048000" y="1333500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CEC0B5-09F9-FF40-489D-7D143EDA229A}"/>
                </a:ext>
              </a:extLst>
            </p:cNvPr>
            <p:cNvSpPr txBox="1"/>
            <p:nvPr/>
          </p:nvSpPr>
          <p:spPr>
            <a:xfrm>
              <a:off x="2961252" y="1114925"/>
              <a:ext cx="554494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normalize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64253B-B8D0-DE70-48E5-E577A49F97F5}"/>
                </a:ext>
              </a:extLst>
            </p:cNvPr>
            <p:cNvSpPr/>
            <p:nvPr/>
          </p:nvSpPr>
          <p:spPr>
            <a:xfrm>
              <a:off x="3524250" y="857250"/>
              <a:ext cx="1143000" cy="952500"/>
            </a:xfrm>
            <a:custGeom>
              <a:avLst/>
              <a:gdLst>
                <a:gd name="connsiteX0" fmla="*/ 1000125 w 1143000"/>
                <a:gd name="connsiteY0" fmla="*/ 0 h 952500"/>
                <a:gd name="connsiteX1" fmla="*/ 1143000 w 1143000"/>
                <a:gd name="connsiteY1" fmla="*/ 0 h 952500"/>
                <a:gd name="connsiteX2" fmla="*/ 1143000 w 1143000"/>
                <a:gd name="connsiteY2" fmla="*/ 952500 h 952500"/>
                <a:gd name="connsiteX3" fmla="*/ 1000125 w 1143000"/>
                <a:gd name="connsiteY3" fmla="*/ 952500 h 952500"/>
                <a:gd name="connsiteX4" fmla="*/ 142875 w 1143000"/>
                <a:gd name="connsiteY4" fmla="*/ 952500 h 952500"/>
                <a:gd name="connsiteX5" fmla="*/ 0 w 1143000"/>
                <a:gd name="connsiteY5" fmla="*/ 952500 h 952500"/>
                <a:gd name="connsiteX6" fmla="*/ 0 w 1143000"/>
                <a:gd name="connsiteY6" fmla="*/ 0 h 952500"/>
                <a:gd name="connsiteX7" fmla="*/ 142875 w 1143000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952500">
                  <a:moveTo>
                    <a:pt x="1000125" y="0"/>
                  </a:moveTo>
                  <a:cubicBezTo>
                    <a:pt x="1079033" y="0"/>
                    <a:pt x="1143000" y="0"/>
                    <a:pt x="1143000" y="0"/>
                  </a:cubicBezTo>
                  <a:lnTo>
                    <a:pt x="1143000" y="952500"/>
                  </a:lnTo>
                  <a:cubicBezTo>
                    <a:pt x="1143000" y="952500"/>
                    <a:pt x="1079033" y="952500"/>
                    <a:pt x="1000125" y="952500"/>
                  </a:cubicBezTo>
                  <a:lnTo>
                    <a:pt x="142875" y="952500"/>
                  </a:lnTo>
                  <a:cubicBezTo>
                    <a:pt x="63967" y="952500"/>
                    <a:pt x="0" y="952500"/>
                    <a:pt x="0" y="952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F0F8FF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DD1C0C-D252-82E6-B226-EB3352E022E7}"/>
                </a:ext>
              </a:extLst>
            </p:cNvPr>
            <p:cNvSpPr txBox="1"/>
            <p:nvPr/>
          </p:nvSpPr>
          <p:spPr>
            <a:xfrm>
              <a:off x="3505726" y="993807"/>
              <a:ext cx="1180047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 dirty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PREPROCESSING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6DEC5C-A67D-4F5C-9176-752190E2CA4E}"/>
                </a:ext>
              </a:extLst>
            </p:cNvPr>
            <p:cNvSpPr txBox="1"/>
            <p:nvPr/>
          </p:nvSpPr>
          <p:spPr>
            <a:xfrm>
              <a:off x="3684027" y="1201552"/>
              <a:ext cx="823445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Normalize /255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438AE6-4211-A266-BFEC-0B1A2E8D6DF5}"/>
                </a:ext>
              </a:extLst>
            </p:cNvPr>
            <p:cNvSpPr txBox="1"/>
            <p:nvPr/>
          </p:nvSpPr>
          <p:spPr>
            <a:xfrm>
              <a:off x="3686608" y="1344427"/>
              <a:ext cx="81828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Reshape to 4D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58B437-754C-2E8D-047D-8786A1C3360F}"/>
                </a:ext>
              </a:extLst>
            </p:cNvPr>
            <p:cNvSpPr txBox="1"/>
            <p:nvPr/>
          </p:nvSpPr>
          <p:spPr>
            <a:xfrm>
              <a:off x="3715792" y="1487302"/>
              <a:ext cx="759914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ART Wrapper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19E0FE-89A8-120E-5660-7C696F7A780F}"/>
                </a:ext>
              </a:extLst>
            </p:cNvPr>
            <p:cNvSpPr/>
            <p:nvPr/>
          </p:nvSpPr>
          <p:spPr>
            <a:xfrm>
              <a:off x="4762500" y="1333500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CB05DE-BF4A-202E-AD6E-1BD9D755EC4B}"/>
                </a:ext>
              </a:extLst>
            </p:cNvPr>
            <p:cNvSpPr txBox="1"/>
            <p:nvPr/>
          </p:nvSpPr>
          <p:spPr>
            <a:xfrm>
              <a:off x="4756705" y="1114925"/>
              <a:ext cx="39258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setup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9CC3C9-72F8-47A5-9F39-2586BAD27A55}"/>
                </a:ext>
              </a:extLst>
            </p:cNvPr>
            <p:cNvSpPr/>
            <p:nvPr/>
          </p:nvSpPr>
          <p:spPr>
            <a:xfrm>
              <a:off x="5238750" y="857250"/>
              <a:ext cx="1143000" cy="952500"/>
            </a:xfrm>
            <a:custGeom>
              <a:avLst/>
              <a:gdLst>
                <a:gd name="connsiteX0" fmla="*/ 1000125 w 1143000"/>
                <a:gd name="connsiteY0" fmla="*/ 0 h 952500"/>
                <a:gd name="connsiteX1" fmla="*/ 1143000 w 1143000"/>
                <a:gd name="connsiteY1" fmla="*/ 0 h 952500"/>
                <a:gd name="connsiteX2" fmla="*/ 1143000 w 1143000"/>
                <a:gd name="connsiteY2" fmla="*/ 952500 h 952500"/>
                <a:gd name="connsiteX3" fmla="*/ 1000125 w 1143000"/>
                <a:gd name="connsiteY3" fmla="*/ 952500 h 952500"/>
                <a:gd name="connsiteX4" fmla="*/ 142875 w 1143000"/>
                <a:gd name="connsiteY4" fmla="*/ 952500 h 952500"/>
                <a:gd name="connsiteX5" fmla="*/ 0 w 1143000"/>
                <a:gd name="connsiteY5" fmla="*/ 952500 h 952500"/>
                <a:gd name="connsiteX6" fmla="*/ 0 w 1143000"/>
                <a:gd name="connsiteY6" fmla="*/ 0 h 952500"/>
                <a:gd name="connsiteX7" fmla="*/ 142875 w 1143000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952500">
                  <a:moveTo>
                    <a:pt x="1000125" y="0"/>
                  </a:moveTo>
                  <a:cubicBezTo>
                    <a:pt x="1079033" y="0"/>
                    <a:pt x="1143000" y="0"/>
                    <a:pt x="1143000" y="0"/>
                  </a:cubicBezTo>
                  <a:lnTo>
                    <a:pt x="1143000" y="952500"/>
                  </a:lnTo>
                  <a:cubicBezTo>
                    <a:pt x="1143000" y="952500"/>
                    <a:pt x="1079033" y="952500"/>
                    <a:pt x="1000125" y="952500"/>
                  </a:cubicBezTo>
                  <a:lnTo>
                    <a:pt x="142875" y="952500"/>
                  </a:lnTo>
                  <a:cubicBezTo>
                    <a:pt x="63967" y="952500"/>
                    <a:pt x="0" y="952500"/>
                    <a:pt x="0" y="952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E8F4F8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CF14D7-FA64-5EC5-19B1-CEC1D668302C}"/>
                </a:ext>
              </a:extLst>
            </p:cNvPr>
            <p:cNvSpPr txBox="1"/>
            <p:nvPr/>
          </p:nvSpPr>
          <p:spPr>
            <a:xfrm>
              <a:off x="5254270" y="946182"/>
              <a:ext cx="1111958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 dirty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ATTACK CONFIG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19DB24-BAD8-6104-C4A3-3FB6232D4785}"/>
                </a:ext>
              </a:extLst>
            </p:cNvPr>
            <p:cNvSpPr txBox="1"/>
            <p:nvPr/>
          </p:nvSpPr>
          <p:spPr>
            <a:xfrm>
              <a:off x="5518687" y="1162550"/>
              <a:ext cx="583125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 err="1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DeepFool</a:t>
              </a:r>
              <a:r>
                <a:rPr lang="en-US" sz="675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1DF2F7-B89D-4962-DFAC-9B81C8ECA29B}"/>
                </a:ext>
              </a:extLst>
            </p:cNvPr>
            <p:cNvSpPr txBox="1"/>
            <p:nvPr/>
          </p:nvSpPr>
          <p:spPr>
            <a:xfrm>
              <a:off x="5469839" y="1305425"/>
              <a:ext cx="68082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max_iter=50,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699011-34A0-1A96-F438-1EFC08BD7ACE}"/>
                </a:ext>
              </a:extLst>
            </p:cNvPr>
            <p:cNvSpPr txBox="1"/>
            <p:nvPr/>
          </p:nvSpPr>
          <p:spPr>
            <a:xfrm>
              <a:off x="5460253" y="1448300"/>
              <a:ext cx="69999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epsilon=0.02)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19EA45-188B-8F1F-EFC7-36936BD50B5F}"/>
                </a:ext>
              </a:extLst>
            </p:cNvPr>
            <p:cNvSpPr/>
            <p:nvPr/>
          </p:nvSpPr>
          <p:spPr>
            <a:xfrm>
              <a:off x="6477000" y="1333500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E98E8B-EF6B-3A97-973C-D4B930506483}"/>
                </a:ext>
              </a:extLst>
            </p:cNvPr>
            <p:cNvSpPr txBox="1"/>
            <p:nvPr/>
          </p:nvSpPr>
          <p:spPr>
            <a:xfrm>
              <a:off x="6406849" y="1114925"/>
              <a:ext cx="52130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generate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0FAAAA-177E-3B11-CB81-66523762E268}"/>
                </a:ext>
              </a:extLst>
            </p:cNvPr>
            <p:cNvSpPr/>
            <p:nvPr/>
          </p:nvSpPr>
          <p:spPr>
            <a:xfrm>
              <a:off x="6953250" y="857250"/>
              <a:ext cx="1143000" cy="952500"/>
            </a:xfrm>
            <a:custGeom>
              <a:avLst/>
              <a:gdLst>
                <a:gd name="connsiteX0" fmla="*/ 1000125 w 1143000"/>
                <a:gd name="connsiteY0" fmla="*/ 0 h 952500"/>
                <a:gd name="connsiteX1" fmla="*/ 1143000 w 1143000"/>
                <a:gd name="connsiteY1" fmla="*/ 0 h 952500"/>
                <a:gd name="connsiteX2" fmla="*/ 1143000 w 1143000"/>
                <a:gd name="connsiteY2" fmla="*/ 952500 h 952500"/>
                <a:gd name="connsiteX3" fmla="*/ 1000125 w 1143000"/>
                <a:gd name="connsiteY3" fmla="*/ 952500 h 952500"/>
                <a:gd name="connsiteX4" fmla="*/ 142875 w 1143000"/>
                <a:gd name="connsiteY4" fmla="*/ 952500 h 952500"/>
                <a:gd name="connsiteX5" fmla="*/ 0 w 1143000"/>
                <a:gd name="connsiteY5" fmla="*/ 952500 h 952500"/>
                <a:gd name="connsiteX6" fmla="*/ 0 w 1143000"/>
                <a:gd name="connsiteY6" fmla="*/ 0 h 952500"/>
                <a:gd name="connsiteX7" fmla="*/ 142875 w 1143000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952500">
                  <a:moveTo>
                    <a:pt x="1000125" y="0"/>
                  </a:moveTo>
                  <a:cubicBezTo>
                    <a:pt x="1079033" y="0"/>
                    <a:pt x="1143000" y="0"/>
                    <a:pt x="1143000" y="0"/>
                  </a:cubicBezTo>
                  <a:lnTo>
                    <a:pt x="1143000" y="952500"/>
                  </a:lnTo>
                  <a:cubicBezTo>
                    <a:pt x="1143000" y="952500"/>
                    <a:pt x="1079033" y="952500"/>
                    <a:pt x="1000125" y="952500"/>
                  </a:cubicBezTo>
                  <a:lnTo>
                    <a:pt x="142875" y="952500"/>
                  </a:lnTo>
                  <a:cubicBezTo>
                    <a:pt x="63967" y="952500"/>
                    <a:pt x="0" y="952500"/>
                    <a:pt x="0" y="952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E3F2FD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941661-2EF3-985B-BD0C-C90D9A5BDCE5}"/>
                </a:ext>
              </a:extLst>
            </p:cNvPr>
            <p:cNvSpPr txBox="1"/>
            <p:nvPr/>
          </p:nvSpPr>
          <p:spPr>
            <a:xfrm>
              <a:off x="6971896" y="993807"/>
              <a:ext cx="1105707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ATTACK ENGINE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3D195-9F06-F296-BDAB-92FF6275ED49}"/>
                </a:ext>
              </a:extLst>
            </p:cNvPr>
            <p:cNvSpPr txBox="1"/>
            <p:nvPr/>
          </p:nvSpPr>
          <p:spPr>
            <a:xfrm>
              <a:off x="7163372" y="1201552"/>
              <a:ext cx="722754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Find minimal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28260E-2562-0E00-18D7-58681676C68C}"/>
                </a:ext>
              </a:extLst>
            </p:cNvPr>
            <p:cNvSpPr txBox="1"/>
            <p:nvPr/>
          </p:nvSpPr>
          <p:spPr>
            <a:xfrm>
              <a:off x="7179139" y="1344427"/>
              <a:ext cx="691221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perturbation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D63B29-21E0-3546-2F81-3F32935B2A4C}"/>
                </a:ext>
              </a:extLst>
            </p:cNvPr>
            <p:cNvSpPr txBox="1"/>
            <p:nvPr/>
          </p:nvSpPr>
          <p:spPr>
            <a:xfrm>
              <a:off x="7221532" y="1487302"/>
              <a:ext cx="606435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per image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5BB0270-800D-2120-66F7-74BC5C9D5E1B}"/>
                </a:ext>
              </a:extLst>
            </p:cNvPr>
            <p:cNvSpPr/>
            <p:nvPr/>
          </p:nvSpPr>
          <p:spPr>
            <a:xfrm>
              <a:off x="8191500" y="1333500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F8DABA-3B8C-39F4-1271-2A4F47956838}"/>
                </a:ext>
              </a:extLst>
            </p:cNvPr>
            <p:cNvSpPr txBox="1"/>
            <p:nvPr/>
          </p:nvSpPr>
          <p:spPr>
            <a:xfrm>
              <a:off x="8171390" y="1114925"/>
              <a:ext cx="42121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output</a:t>
              </a: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8137BC-6735-DE2F-5EB9-70C3BFD2AD75}"/>
                </a:ext>
              </a:extLst>
            </p:cNvPr>
            <p:cNvSpPr/>
            <p:nvPr/>
          </p:nvSpPr>
          <p:spPr>
            <a:xfrm>
              <a:off x="8667750" y="857250"/>
              <a:ext cx="1143000" cy="952500"/>
            </a:xfrm>
            <a:custGeom>
              <a:avLst/>
              <a:gdLst>
                <a:gd name="connsiteX0" fmla="*/ 1000125 w 1143000"/>
                <a:gd name="connsiteY0" fmla="*/ 0 h 952500"/>
                <a:gd name="connsiteX1" fmla="*/ 1143000 w 1143000"/>
                <a:gd name="connsiteY1" fmla="*/ 0 h 952500"/>
                <a:gd name="connsiteX2" fmla="*/ 1143000 w 1143000"/>
                <a:gd name="connsiteY2" fmla="*/ 952500 h 952500"/>
                <a:gd name="connsiteX3" fmla="*/ 1000125 w 1143000"/>
                <a:gd name="connsiteY3" fmla="*/ 952500 h 952500"/>
                <a:gd name="connsiteX4" fmla="*/ 142875 w 1143000"/>
                <a:gd name="connsiteY4" fmla="*/ 952500 h 952500"/>
                <a:gd name="connsiteX5" fmla="*/ 0 w 1143000"/>
                <a:gd name="connsiteY5" fmla="*/ 952500 h 952500"/>
                <a:gd name="connsiteX6" fmla="*/ 0 w 1143000"/>
                <a:gd name="connsiteY6" fmla="*/ 0 h 952500"/>
                <a:gd name="connsiteX7" fmla="*/ 142875 w 1143000"/>
                <a:gd name="connsiteY7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952500">
                  <a:moveTo>
                    <a:pt x="1000125" y="0"/>
                  </a:moveTo>
                  <a:cubicBezTo>
                    <a:pt x="1079033" y="0"/>
                    <a:pt x="1143000" y="0"/>
                    <a:pt x="1143000" y="0"/>
                  </a:cubicBezTo>
                  <a:lnTo>
                    <a:pt x="1143000" y="952500"/>
                  </a:lnTo>
                  <a:cubicBezTo>
                    <a:pt x="1143000" y="952500"/>
                    <a:pt x="1079033" y="952500"/>
                    <a:pt x="1000125" y="952500"/>
                  </a:cubicBezTo>
                  <a:lnTo>
                    <a:pt x="142875" y="952500"/>
                  </a:lnTo>
                  <a:cubicBezTo>
                    <a:pt x="63967" y="952500"/>
                    <a:pt x="0" y="952500"/>
                    <a:pt x="0" y="952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F0F8FF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6D7432-BFF0-AE06-F826-6D0EE9475DDA}"/>
                </a:ext>
              </a:extLst>
            </p:cNvPr>
            <p:cNvSpPr txBox="1"/>
            <p:nvPr/>
          </p:nvSpPr>
          <p:spPr>
            <a:xfrm>
              <a:off x="8735035" y="946182"/>
              <a:ext cx="1008429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ADVERSARIAL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DC0180-FF4E-DD17-46B1-F010FE3DF528}"/>
                </a:ext>
              </a:extLst>
            </p:cNvPr>
            <p:cNvSpPr txBox="1"/>
            <p:nvPr/>
          </p:nvSpPr>
          <p:spPr>
            <a:xfrm>
              <a:off x="8833429" y="1089057"/>
              <a:ext cx="811641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EXAMPLES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7C01FF-AA5D-566E-6B4D-C1D9D25D7CEB}"/>
                </a:ext>
              </a:extLst>
            </p:cNvPr>
            <p:cNvSpPr txBox="1"/>
            <p:nvPr/>
          </p:nvSpPr>
          <p:spPr>
            <a:xfrm>
              <a:off x="8938659" y="1296802"/>
              <a:ext cx="601180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Perturbed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4EB9C3-521C-7D9F-FF85-41C0AE7E3387}"/>
                </a:ext>
              </a:extLst>
            </p:cNvPr>
            <p:cNvSpPr txBox="1"/>
            <p:nvPr/>
          </p:nvSpPr>
          <p:spPr>
            <a:xfrm>
              <a:off x="8991633" y="1439677"/>
              <a:ext cx="49523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Images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DA5A30-220D-AD78-972F-FB66D70556D4}"/>
                </a:ext>
              </a:extLst>
            </p:cNvPr>
            <p:cNvSpPr txBox="1"/>
            <p:nvPr/>
          </p:nvSpPr>
          <p:spPr>
            <a:xfrm>
              <a:off x="8848688" y="1582552"/>
              <a:ext cx="781122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(Same shape)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40F0A2-5343-1447-C2EF-54D8A19AC37B}"/>
                </a:ext>
              </a:extLst>
            </p:cNvPr>
            <p:cNvSpPr/>
            <p:nvPr/>
          </p:nvSpPr>
          <p:spPr>
            <a:xfrm>
              <a:off x="3238500" y="1905000"/>
              <a:ext cx="6000750" cy="571500"/>
            </a:xfrm>
            <a:custGeom>
              <a:avLst/>
              <a:gdLst>
                <a:gd name="connsiteX0" fmla="*/ 6000750 w 6000750"/>
                <a:gd name="connsiteY0" fmla="*/ 0 h 571500"/>
                <a:gd name="connsiteX1" fmla="*/ 6000750 w 6000750"/>
                <a:gd name="connsiteY1" fmla="*/ 285750 h 571500"/>
                <a:gd name="connsiteX2" fmla="*/ 0 w 6000750"/>
                <a:gd name="connsiteY2" fmla="*/ 285750 h 571500"/>
                <a:gd name="connsiteX3" fmla="*/ 0 w 6000750"/>
                <a:gd name="connsiteY3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0" h="571500">
                  <a:moveTo>
                    <a:pt x="6000750" y="0"/>
                  </a:moveTo>
                  <a:lnTo>
                    <a:pt x="6000750" y="285750"/>
                  </a:lnTo>
                  <a:lnTo>
                    <a:pt x="0" y="285750"/>
                  </a:lnTo>
                  <a:lnTo>
                    <a:pt x="0" y="57150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30C6A-C39A-6342-BDF3-F83B68EA7A90}"/>
                </a:ext>
              </a:extLst>
            </p:cNvPr>
            <p:cNvSpPr txBox="1"/>
            <p:nvPr/>
          </p:nvSpPr>
          <p:spPr>
            <a:xfrm>
              <a:off x="5789968" y="2201677"/>
              <a:ext cx="99306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Evaluation Pipeline</a:t>
              </a: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3AF5FB-1076-42F3-D904-284EE483702E}"/>
                </a:ext>
              </a:extLst>
            </p:cNvPr>
            <p:cNvSpPr/>
            <p:nvPr/>
          </p:nvSpPr>
          <p:spPr>
            <a:xfrm>
              <a:off x="2667000" y="2571750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E8F4F8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C8DBB1-A86A-6C5C-689B-5A430C205DFC}"/>
                </a:ext>
              </a:extLst>
            </p:cNvPr>
            <p:cNvSpPr txBox="1"/>
            <p:nvPr/>
          </p:nvSpPr>
          <p:spPr>
            <a:xfrm>
              <a:off x="2818180" y="2669304"/>
              <a:ext cx="840639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CLEAN TEST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3A4CEE-7503-741D-70F5-3272B6A73F38}"/>
                </a:ext>
              </a:extLst>
            </p:cNvPr>
            <p:cNvSpPr txBox="1"/>
            <p:nvPr/>
          </p:nvSpPr>
          <p:spPr>
            <a:xfrm>
              <a:off x="2849282" y="2877050"/>
              <a:ext cx="778434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Original images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6AAC95-9DD0-88F2-F9AB-CB3809D21ABF}"/>
                </a:ext>
              </a:extLst>
            </p:cNvPr>
            <p:cNvSpPr txBox="1"/>
            <p:nvPr/>
          </p:nvSpPr>
          <p:spPr>
            <a:xfrm>
              <a:off x="2792125" y="3019925"/>
              <a:ext cx="89274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→ Model accuracy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CB6163F-9595-3AA8-58FC-54F0AFCE1263}"/>
                </a:ext>
              </a:extLst>
            </p:cNvPr>
            <p:cNvSpPr/>
            <p:nvPr/>
          </p:nvSpPr>
          <p:spPr>
            <a:xfrm>
              <a:off x="3905250" y="2952750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E36FA-B980-8C11-9286-0E520D5A2C44}"/>
                </a:ext>
              </a:extLst>
            </p:cNvPr>
            <p:cNvSpPr/>
            <p:nvPr/>
          </p:nvSpPr>
          <p:spPr>
            <a:xfrm>
              <a:off x="4381500" y="2571750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F0F8FF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496228-27E8-505B-402C-69D057482A32}"/>
                </a:ext>
              </a:extLst>
            </p:cNvPr>
            <p:cNvSpPr txBox="1"/>
            <p:nvPr/>
          </p:nvSpPr>
          <p:spPr>
            <a:xfrm>
              <a:off x="4335689" y="2669304"/>
              <a:ext cx="1234620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ADVERSARIAL TEST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B713E94-A0E7-7A5A-60E8-B02E87A47820}"/>
                </a:ext>
              </a:extLst>
            </p:cNvPr>
            <p:cNvSpPr txBox="1"/>
            <p:nvPr/>
          </p:nvSpPr>
          <p:spPr>
            <a:xfrm>
              <a:off x="4523243" y="2877050"/>
              <a:ext cx="85951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Perturbed images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3CE6E5-26D8-6452-D2B1-4AC3A90AEBA1}"/>
                </a:ext>
              </a:extLst>
            </p:cNvPr>
            <p:cNvSpPr txBox="1"/>
            <p:nvPr/>
          </p:nvSpPr>
          <p:spPr>
            <a:xfrm>
              <a:off x="4506625" y="3019925"/>
              <a:ext cx="89274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→ Model accuracy</a:t>
              </a: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C220453-81F4-A11F-1989-B133897808AD}"/>
                </a:ext>
              </a:extLst>
            </p:cNvPr>
            <p:cNvSpPr/>
            <p:nvPr/>
          </p:nvSpPr>
          <p:spPr>
            <a:xfrm>
              <a:off x="5619750" y="2952750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389860E-D943-638A-5694-95DBC05B2BAA}"/>
                </a:ext>
              </a:extLst>
            </p:cNvPr>
            <p:cNvSpPr/>
            <p:nvPr/>
          </p:nvSpPr>
          <p:spPr>
            <a:xfrm>
              <a:off x="6096000" y="2571750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E3F2FD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79AFE0-B209-F114-201D-EE0FAF1A51FE}"/>
                </a:ext>
              </a:extLst>
            </p:cNvPr>
            <p:cNvSpPr txBox="1"/>
            <p:nvPr/>
          </p:nvSpPr>
          <p:spPr>
            <a:xfrm>
              <a:off x="6219042" y="2669304"/>
              <a:ext cx="896915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COMPARISON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BE4402-B01F-F5F6-7256-08B37EFB5E85}"/>
                </a:ext>
              </a:extLst>
            </p:cNvPr>
            <p:cNvSpPr txBox="1"/>
            <p:nvPr/>
          </p:nvSpPr>
          <p:spPr>
            <a:xfrm>
              <a:off x="6302099" y="2877050"/>
              <a:ext cx="73080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Accuracy drop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DC2C42-6B7E-499E-74F0-BE8E35CF0507}"/>
                </a:ext>
              </a:extLst>
            </p:cNvPr>
            <p:cNvSpPr txBox="1"/>
            <p:nvPr/>
          </p:nvSpPr>
          <p:spPr>
            <a:xfrm>
              <a:off x="6290212" y="3019925"/>
              <a:ext cx="754575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Attack success</a:t>
              </a: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3C3DFBB-3ACC-0C43-CF93-7043B7AA7612}"/>
                </a:ext>
              </a:extLst>
            </p:cNvPr>
            <p:cNvSpPr/>
            <p:nvPr/>
          </p:nvSpPr>
          <p:spPr>
            <a:xfrm>
              <a:off x="7239000" y="2571750"/>
              <a:ext cx="952500" cy="381000"/>
            </a:xfrm>
            <a:custGeom>
              <a:avLst/>
              <a:gdLst>
                <a:gd name="connsiteX0" fmla="*/ 0 w 952500"/>
                <a:gd name="connsiteY0" fmla="*/ 381000 h 381000"/>
                <a:gd name="connsiteX1" fmla="*/ 952500 w 952500"/>
                <a:gd name="connsiteY1" fmla="*/ 381000 h 381000"/>
                <a:gd name="connsiteX2" fmla="*/ 952500 w 952500"/>
                <a:gd name="connsiteY2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381000">
                  <a:moveTo>
                    <a:pt x="0" y="381000"/>
                  </a:moveTo>
                  <a:lnTo>
                    <a:pt x="952500" y="381000"/>
                  </a:lnTo>
                  <a:lnTo>
                    <a:pt x="952500" y="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B43A3B-DA67-01A7-1150-CEF499363E64}"/>
                </a:ext>
              </a:extLst>
            </p:cNvPr>
            <p:cNvSpPr/>
            <p:nvPr/>
          </p:nvSpPr>
          <p:spPr>
            <a:xfrm>
              <a:off x="7620000" y="1809750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E8F4F8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1D61C1-AA34-0E30-34D5-9D75775605E6}"/>
                </a:ext>
              </a:extLst>
            </p:cNvPr>
            <p:cNvSpPr txBox="1"/>
            <p:nvPr/>
          </p:nvSpPr>
          <p:spPr>
            <a:xfrm>
              <a:off x="7702319" y="1907304"/>
              <a:ext cx="978361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 dirty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VISUALIZATION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22DC93-0260-3029-37B6-B4920046E037}"/>
                </a:ext>
              </a:extLst>
            </p:cNvPr>
            <p:cNvSpPr txBox="1"/>
            <p:nvPr/>
          </p:nvSpPr>
          <p:spPr>
            <a:xfrm>
              <a:off x="7857032" y="2115050"/>
              <a:ext cx="668934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50 examples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DB4E289-F1E8-04DF-796D-41349992D52A}"/>
                </a:ext>
              </a:extLst>
            </p:cNvPr>
            <p:cNvSpPr txBox="1"/>
            <p:nvPr/>
          </p:nvSpPr>
          <p:spPr>
            <a:xfrm>
              <a:off x="7857074" y="2257925"/>
              <a:ext cx="66885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Pred vs True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DCAEE-97AC-ECF9-0A80-6B45709796E6}"/>
                </a:ext>
              </a:extLst>
            </p:cNvPr>
            <p:cNvSpPr txBox="1"/>
            <p:nvPr/>
          </p:nvSpPr>
          <p:spPr>
            <a:xfrm>
              <a:off x="7859418" y="2400800"/>
              <a:ext cx="66416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Color coding</a:t>
              </a: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18AA5BD-3430-A062-BD63-9F5FEB46C0C0}"/>
                </a:ext>
              </a:extLst>
            </p:cNvPr>
            <p:cNvSpPr/>
            <p:nvPr/>
          </p:nvSpPr>
          <p:spPr>
            <a:xfrm>
              <a:off x="2095500" y="3619500"/>
              <a:ext cx="571500" cy="571500"/>
            </a:xfrm>
            <a:custGeom>
              <a:avLst/>
              <a:gdLst>
                <a:gd name="connsiteX0" fmla="*/ 571500 w 571500"/>
                <a:gd name="connsiteY0" fmla="*/ 285750 h 571500"/>
                <a:gd name="connsiteX1" fmla="*/ 285750 w 571500"/>
                <a:gd name="connsiteY1" fmla="*/ 571500 h 571500"/>
                <a:gd name="connsiteX2" fmla="*/ 0 w 571500"/>
                <a:gd name="connsiteY2" fmla="*/ 285750 h 571500"/>
                <a:gd name="connsiteX3" fmla="*/ 285750 w 571500"/>
                <a:gd name="connsiteY3" fmla="*/ 0 h 571500"/>
                <a:gd name="connsiteX4" fmla="*/ 57150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71500" y="285750"/>
                  </a:move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lose/>
                </a:path>
              </a:pathLst>
            </a:custGeom>
            <a:solidFill>
              <a:srgbClr val="E3F2FD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7B0A9C8-2BA0-233F-90CB-2C385C506989}"/>
                </a:ext>
              </a:extLst>
            </p:cNvPr>
            <p:cNvSpPr txBox="1"/>
            <p:nvPr/>
          </p:nvSpPr>
          <p:spPr>
            <a:xfrm>
              <a:off x="2125773" y="3630427"/>
              <a:ext cx="510952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CLEAN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0AEB5A-05AD-5F48-7E11-36A4281C3997}"/>
                </a:ext>
              </a:extLst>
            </p:cNvPr>
            <p:cNvSpPr txBox="1"/>
            <p:nvPr/>
          </p:nvSpPr>
          <p:spPr>
            <a:xfrm>
              <a:off x="2164608" y="3773302"/>
              <a:ext cx="43328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DATA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0EF3CA-6FF2-072F-9058-AC509B29EDC5}"/>
                </a:ext>
              </a:extLst>
            </p:cNvPr>
            <p:cNvSpPr txBox="1"/>
            <p:nvPr/>
          </p:nvSpPr>
          <p:spPr>
            <a:xfrm>
              <a:off x="2046289" y="3933423"/>
              <a:ext cx="669920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High Accuracy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5AEA3C9-D546-035B-899F-B02119EDFA3C}"/>
                </a:ext>
              </a:extLst>
            </p:cNvPr>
            <p:cNvSpPr/>
            <p:nvPr/>
          </p:nvSpPr>
          <p:spPr>
            <a:xfrm>
              <a:off x="2762250" y="3905250"/>
              <a:ext cx="476250" cy="9525"/>
            </a:xfrm>
            <a:custGeom>
              <a:avLst/>
              <a:gdLst>
                <a:gd name="connsiteX0" fmla="*/ 0 w 476250"/>
                <a:gd name="connsiteY0" fmla="*/ 0 h 9525"/>
                <a:gd name="connsiteX1" fmla="*/ 476250 w 476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9525">
                  <a:moveTo>
                    <a:pt x="0" y="0"/>
                  </a:moveTo>
                  <a:lnTo>
                    <a:pt x="476250" y="0"/>
                  </a:lnTo>
                </a:path>
              </a:pathLst>
            </a:custGeom>
            <a:noFill/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A0B350-C7AE-05FF-380E-A0BD4C00CF8E}"/>
                </a:ext>
              </a:extLst>
            </p:cNvPr>
            <p:cNvSpPr/>
            <p:nvPr/>
          </p:nvSpPr>
          <p:spPr>
            <a:xfrm>
              <a:off x="3429000" y="3619500"/>
              <a:ext cx="1524000" cy="571500"/>
            </a:xfrm>
            <a:custGeom>
              <a:avLst/>
              <a:gdLst>
                <a:gd name="connsiteX0" fmla="*/ 1238250 w 1524000"/>
                <a:gd name="connsiteY0" fmla="*/ 0 h 571500"/>
                <a:gd name="connsiteX1" fmla="*/ 1524000 w 1524000"/>
                <a:gd name="connsiteY1" fmla="*/ 0 h 571500"/>
                <a:gd name="connsiteX2" fmla="*/ 1524000 w 1524000"/>
                <a:gd name="connsiteY2" fmla="*/ 571500 h 571500"/>
                <a:gd name="connsiteX3" fmla="*/ 1238250 w 1524000"/>
                <a:gd name="connsiteY3" fmla="*/ 571500 h 571500"/>
                <a:gd name="connsiteX4" fmla="*/ 285750 w 1524000"/>
                <a:gd name="connsiteY4" fmla="*/ 571500 h 571500"/>
                <a:gd name="connsiteX5" fmla="*/ 0 w 1524000"/>
                <a:gd name="connsiteY5" fmla="*/ 571500 h 571500"/>
                <a:gd name="connsiteX6" fmla="*/ 0 w 1524000"/>
                <a:gd name="connsiteY6" fmla="*/ 0 h 571500"/>
                <a:gd name="connsiteX7" fmla="*/ 285750 w 15240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571500">
                  <a:moveTo>
                    <a:pt x="1238250" y="0"/>
                  </a:moveTo>
                  <a:cubicBezTo>
                    <a:pt x="1396065" y="0"/>
                    <a:pt x="1524000" y="0"/>
                    <a:pt x="1524000" y="0"/>
                  </a:cubicBezTo>
                  <a:lnTo>
                    <a:pt x="1524000" y="571500"/>
                  </a:lnTo>
                  <a:cubicBezTo>
                    <a:pt x="1524000" y="571500"/>
                    <a:pt x="1396065" y="571500"/>
                    <a:pt x="1238250" y="571500"/>
                  </a:cubicBezTo>
                  <a:lnTo>
                    <a:pt x="285750" y="571500"/>
                  </a:lnTo>
                  <a:cubicBezTo>
                    <a:pt x="127935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127935" y="0"/>
                    <a:pt x="285750" y="0"/>
                  </a:cubicBezTo>
                  <a:close/>
                </a:path>
              </a:pathLst>
            </a:custGeom>
            <a:solidFill>
              <a:srgbClr val="F0F8FF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004DEFF-6326-B534-1721-2C1DB55D2C29}"/>
                </a:ext>
              </a:extLst>
            </p:cNvPr>
            <p:cNvSpPr txBox="1"/>
            <p:nvPr/>
          </p:nvSpPr>
          <p:spPr>
            <a:xfrm>
              <a:off x="3579880" y="3708432"/>
              <a:ext cx="1222239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DEEPFOOL MAGIC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9905868-8CEE-B0BB-CBEC-1A770C49A82A}"/>
                </a:ext>
              </a:extLst>
            </p:cNvPr>
            <p:cNvSpPr txBox="1"/>
            <p:nvPr/>
          </p:nvSpPr>
          <p:spPr>
            <a:xfrm>
              <a:off x="3496806" y="3877175"/>
              <a:ext cx="1388387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Minimal perturbation calculation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DBADEAF-3C8C-68F1-DE30-B535AC2D699E}"/>
                </a:ext>
              </a:extLst>
            </p:cNvPr>
            <p:cNvSpPr/>
            <p:nvPr/>
          </p:nvSpPr>
          <p:spPr>
            <a:xfrm>
              <a:off x="5048250" y="3905250"/>
              <a:ext cx="476250" cy="9525"/>
            </a:xfrm>
            <a:custGeom>
              <a:avLst/>
              <a:gdLst>
                <a:gd name="connsiteX0" fmla="*/ 0 w 476250"/>
                <a:gd name="connsiteY0" fmla="*/ 0 h 9525"/>
                <a:gd name="connsiteX1" fmla="*/ 476250 w 476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9525">
                  <a:moveTo>
                    <a:pt x="0" y="0"/>
                  </a:moveTo>
                  <a:lnTo>
                    <a:pt x="476250" y="0"/>
                  </a:lnTo>
                </a:path>
              </a:pathLst>
            </a:custGeom>
            <a:noFill/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9A59CA1-D10A-ED72-DC66-094C2384F4C8}"/>
                </a:ext>
              </a:extLst>
            </p:cNvPr>
            <p:cNvSpPr/>
            <p:nvPr/>
          </p:nvSpPr>
          <p:spPr>
            <a:xfrm>
              <a:off x="5524500" y="3619499"/>
              <a:ext cx="694542" cy="676775"/>
            </a:xfrm>
            <a:custGeom>
              <a:avLst/>
              <a:gdLst>
                <a:gd name="connsiteX0" fmla="*/ 571500 w 571500"/>
                <a:gd name="connsiteY0" fmla="*/ 285750 h 571500"/>
                <a:gd name="connsiteX1" fmla="*/ 285750 w 571500"/>
                <a:gd name="connsiteY1" fmla="*/ 571500 h 571500"/>
                <a:gd name="connsiteX2" fmla="*/ 0 w 571500"/>
                <a:gd name="connsiteY2" fmla="*/ 285750 h 571500"/>
                <a:gd name="connsiteX3" fmla="*/ 285750 w 571500"/>
                <a:gd name="connsiteY3" fmla="*/ 0 h 571500"/>
                <a:gd name="connsiteX4" fmla="*/ 571500 w 571500"/>
                <a:gd name="connsiteY4" fmla="*/ 28575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0" h="571500">
                  <a:moveTo>
                    <a:pt x="571500" y="285750"/>
                  </a:moveTo>
                  <a:cubicBezTo>
                    <a:pt x="571500" y="443565"/>
                    <a:pt x="443565" y="571500"/>
                    <a:pt x="285750" y="571500"/>
                  </a:cubicBezTo>
                  <a:cubicBezTo>
                    <a:pt x="127935" y="571500"/>
                    <a:pt x="0" y="443565"/>
                    <a:pt x="0" y="285750"/>
                  </a:cubicBezTo>
                  <a:cubicBezTo>
                    <a:pt x="0" y="127935"/>
                    <a:pt x="127935" y="0"/>
                    <a:pt x="285750" y="0"/>
                  </a:cubicBezTo>
                  <a:cubicBezTo>
                    <a:pt x="443565" y="0"/>
                    <a:pt x="571500" y="127935"/>
                    <a:pt x="571500" y="285750"/>
                  </a:cubicBezTo>
                  <a:close/>
                </a:path>
              </a:pathLst>
            </a:custGeom>
            <a:solidFill>
              <a:srgbClr val="E8F4F8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81D66E-50E7-6E8D-9F2A-B480E4340184}"/>
                </a:ext>
              </a:extLst>
            </p:cNvPr>
            <p:cNvSpPr txBox="1"/>
            <p:nvPr/>
          </p:nvSpPr>
          <p:spPr>
            <a:xfrm>
              <a:off x="5409228" y="3639050"/>
              <a:ext cx="80204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ADVERSARIAL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337EBDA-01B4-471F-3136-8415DE3FB423}"/>
                </a:ext>
              </a:extLst>
            </p:cNvPr>
            <p:cNvSpPr txBox="1"/>
            <p:nvPr/>
          </p:nvSpPr>
          <p:spPr>
            <a:xfrm>
              <a:off x="5593608" y="3773302"/>
              <a:ext cx="43328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b="1" spc="0" baseline="0" dirty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DATA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152195-67D7-364D-5BFE-399CE141E3D9}"/>
                </a:ext>
              </a:extLst>
            </p:cNvPr>
            <p:cNvSpPr txBox="1"/>
            <p:nvPr/>
          </p:nvSpPr>
          <p:spPr>
            <a:xfrm>
              <a:off x="5483754" y="3933423"/>
              <a:ext cx="652990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Low Accuracy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F0A58F4-C9E4-6F22-4836-F8DDA6F1316B}"/>
                </a:ext>
              </a:extLst>
            </p:cNvPr>
            <p:cNvSpPr/>
            <p:nvPr/>
          </p:nvSpPr>
          <p:spPr>
            <a:xfrm>
              <a:off x="6572250" y="3619500"/>
              <a:ext cx="1905000" cy="1143000"/>
            </a:xfrm>
            <a:custGeom>
              <a:avLst/>
              <a:gdLst>
                <a:gd name="connsiteX0" fmla="*/ 1809750 w 1905000"/>
                <a:gd name="connsiteY0" fmla="*/ 0 h 1143000"/>
                <a:gd name="connsiteX1" fmla="*/ 1905000 w 1905000"/>
                <a:gd name="connsiteY1" fmla="*/ 0 h 1143000"/>
                <a:gd name="connsiteX2" fmla="*/ 1905000 w 1905000"/>
                <a:gd name="connsiteY2" fmla="*/ 1143000 h 1143000"/>
                <a:gd name="connsiteX3" fmla="*/ 1809750 w 1905000"/>
                <a:gd name="connsiteY3" fmla="*/ 1143000 h 1143000"/>
                <a:gd name="connsiteX4" fmla="*/ 95250 w 1905000"/>
                <a:gd name="connsiteY4" fmla="*/ 1143000 h 1143000"/>
                <a:gd name="connsiteX5" fmla="*/ 0 w 1905000"/>
                <a:gd name="connsiteY5" fmla="*/ 1143000 h 1143000"/>
                <a:gd name="connsiteX6" fmla="*/ 0 w 1905000"/>
                <a:gd name="connsiteY6" fmla="*/ 0 h 1143000"/>
                <a:gd name="connsiteX7" fmla="*/ 95250 w 1905000"/>
                <a:gd name="connsiteY7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0" h="1143000">
                  <a:moveTo>
                    <a:pt x="1809750" y="0"/>
                  </a:moveTo>
                  <a:cubicBezTo>
                    <a:pt x="1862355" y="0"/>
                    <a:pt x="1905000" y="0"/>
                    <a:pt x="1905000" y="0"/>
                  </a:cubicBezTo>
                  <a:lnTo>
                    <a:pt x="1905000" y="1143000"/>
                  </a:lnTo>
                  <a:cubicBezTo>
                    <a:pt x="1905000" y="1143000"/>
                    <a:pt x="1862355" y="1143000"/>
                    <a:pt x="1809750" y="1143000"/>
                  </a:cubicBezTo>
                  <a:lnTo>
                    <a:pt x="95250" y="1143000"/>
                  </a:lnTo>
                  <a:cubicBezTo>
                    <a:pt x="42645" y="1143000"/>
                    <a:pt x="0" y="1143000"/>
                    <a:pt x="0" y="1143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F8F9FA"/>
            </a:solidFill>
            <a:ln w="19050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119DD08-AF8D-0F31-7CD0-F9392B7BBE7F}"/>
                </a:ext>
              </a:extLst>
            </p:cNvPr>
            <p:cNvSpPr txBox="1"/>
            <p:nvPr/>
          </p:nvSpPr>
          <p:spPr>
            <a:xfrm>
              <a:off x="6717846" y="3660807"/>
              <a:ext cx="1613806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DeepFool Algorithm Steps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63FB55-D92B-03BB-30A9-DDD704B071C6}"/>
                </a:ext>
              </a:extLst>
            </p:cNvPr>
            <p:cNvSpPr txBox="1"/>
            <p:nvPr/>
          </p:nvSpPr>
          <p:spPr>
            <a:xfrm>
              <a:off x="6576060" y="3877175"/>
              <a:ext cx="134569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1. Linearize decision boundary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60AE40B-FBCE-CED5-FB92-2AE8B4364127}"/>
                </a:ext>
              </a:extLst>
            </p:cNvPr>
            <p:cNvSpPr txBox="1"/>
            <p:nvPr/>
          </p:nvSpPr>
          <p:spPr>
            <a:xfrm>
              <a:off x="6576060" y="4020050"/>
              <a:ext cx="1183577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2. Find closest hyperplane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46AFB23-E84E-3C05-8503-8DA0EFADAAC2}"/>
                </a:ext>
              </a:extLst>
            </p:cNvPr>
            <p:cNvSpPr txBox="1"/>
            <p:nvPr/>
          </p:nvSpPr>
          <p:spPr>
            <a:xfrm>
              <a:off x="6576060" y="4162925"/>
              <a:ext cx="143602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3. Calculate minimal perturbation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838B9F-2E2E-4835-C589-18648BEDF808}"/>
                </a:ext>
              </a:extLst>
            </p:cNvPr>
            <p:cNvSpPr txBox="1"/>
            <p:nvPr/>
          </p:nvSpPr>
          <p:spPr>
            <a:xfrm>
              <a:off x="6576060" y="4305800"/>
              <a:ext cx="1245484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4. Apply overshoot (epsilon)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8CCF23D-6E8D-0E28-8DD0-55D2F44836BC}"/>
                </a:ext>
              </a:extLst>
            </p:cNvPr>
            <p:cNvSpPr txBox="1"/>
            <p:nvPr/>
          </p:nvSpPr>
          <p:spPr>
            <a:xfrm>
              <a:off x="6576060" y="4448675"/>
              <a:ext cx="124540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5. Repeat until misclassified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350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7C8-5655-7F6F-5697-5CFF39E5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DeepFool</a:t>
            </a:r>
            <a:r>
              <a:rPr lang="en-US" dirty="0"/>
              <a:t> with </a:t>
            </a:r>
            <a:r>
              <a:rPr lang="en-US" dirty="0" err="1"/>
              <a:t>epsi</a:t>
            </a:r>
            <a:r>
              <a:rPr lang="en-US" dirty="0"/>
              <a:t> =0.02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A50AB-D9EF-702D-81C2-0064A3940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02" y="1351463"/>
            <a:ext cx="7329948" cy="3557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68A05F-29C6-671B-D5B1-18C154097481}"/>
              </a:ext>
            </a:extLst>
          </p:cNvPr>
          <p:cNvSpPr txBox="1"/>
          <p:nvPr/>
        </p:nvSpPr>
        <p:spPr>
          <a:xfrm>
            <a:off x="173294" y="546054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0.1240</a:t>
            </a:r>
          </a:p>
          <a:p>
            <a:r>
              <a:rPr lang="en-US" dirty="0"/>
              <a:t>Accuracy drop due to adversarial attack: 0.8673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2497E-6EEB-50AA-6665-FD32DE82B5D9}"/>
              </a:ext>
            </a:extLst>
          </p:cNvPr>
          <p:cNvSpPr txBox="1"/>
          <p:nvPr/>
        </p:nvSpPr>
        <p:spPr>
          <a:xfrm>
            <a:off x="6485603" y="546054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1240</a:t>
            </a:r>
          </a:p>
          <a:p>
            <a:r>
              <a:rPr lang="en-US" dirty="0"/>
              <a:t>Number of  wrong prediction : 8760</a:t>
            </a:r>
          </a:p>
          <a:p>
            <a:r>
              <a:rPr lang="en-US" dirty="0"/>
              <a:t>Total test samples: 10000</a:t>
            </a:r>
          </a:p>
        </p:txBody>
      </p:sp>
      <p:pic>
        <p:nvPicPr>
          <p:cNvPr id="5122" name="Picture 2" descr="We Dead GIFs | Tenor">
            <a:extLst>
              <a:ext uri="{FF2B5EF4-FFF2-40B4-BE49-F238E27FC236}">
                <a16:creationId xmlns:a16="http://schemas.microsoft.com/office/drawing/2014/main" id="{59DF5E82-B4EB-C4B0-A59F-3786DD7C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562" y="2500312"/>
            <a:ext cx="2095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195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9F2E6-FEBE-9D01-8660-D82E7BF3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9211DC-24BB-EF90-E8D8-A57C7950A2E8}"/>
              </a:ext>
            </a:extLst>
          </p:cNvPr>
          <p:cNvSpPr txBox="1"/>
          <p:nvPr/>
        </p:nvSpPr>
        <p:spPr>
          <a:xfrm>
            <a:off x="3483591" y="127764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move on to the </a:t>
            </a:r>
            <a:r>
              <a:rPr lang="en-US" b="1" dirty="0" err="1"/>
              <a:t>NewtonFool</a:t>
            </a:r>
            <a:r>
              <a:rPr lang="en-US" b="1" dirty="0"/>
              <a:t> Attack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99D8C1FE-A305-2A48-2109-EBBB1D98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9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6791-D3A0-9689-E574-342B53AB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FE56A44B-ED8D-94E3-F2A1-61E57DC06DDD}"/>
              </a:ext>
            </a:extLst>
          </p:cNvPr>
          <p:cNvSpPr>
            <a:spLocks/>
          </p:cNvSpPr>
          <p:nvPr/>
        </p:nvSpPr>
        <p:spPr bwMode="auto">
          <a:xfrm>
            <a:off x="-81279" y="314365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AA8AF5D-048B-58AC-B700-79D8376BACAD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5C2FAC27-B328-5310-0EDD-D186F770646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E93FF4C9-7E76-86C5-209B-39F871E5F97F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ED5C8DDB-438F-37B7-AF28-E69153CE013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3CD3EB-CA5F-30B0-2A12-8CD25AA59A6B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B7D4C60-C144-1270-1626-A0A8867B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44D3BFB-28CD-14AB-2589-E58FF8C98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1121FBA-364C-D0F7-7C38-16AC52D41B0B}"/>
              </a:ext>
            </a:extLst>
          </p:cNvPr>
          <p:cNvSpPr txBox="1"/>
          <p:nvPr/>
        </p:nvSpPr>
        <p:spPr>
          <a:xfrm>
            <a:off x="7060642" y="832551"/>
            <a:ext cx="3938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What’s Adversarial Attacks???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3A6A6-51B4-C70D-16AA-2F66B45509DF}"/>
              </a:ext>
            </a:extLst>
          </p:cNvPr>
          <p:cNvSpPr txBox="1"/>
          <p:nvPr/>
        </p:nvSpPr>
        <p:spPr>
          <a:xfrm>
            <a:off x="2808988" y="215851"/>
            <a:ext cx="318971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Adversarial Attacks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CEE774-C4D9-6542-A170-1CEBD77AD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0" y="1572312"/>
            <a:ext cx="11709780" cy="26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53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91CFD-B09B-9130-674A-BDE6601CF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2C3958E9-1E95-5B52-E1DB-89104A2F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576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D6AD838-77E0-1A54-FB23-D854B1591DE8}"/>
              </a:ext>
            </a:extLst>
          </p:cNvPr>
          <p:cNvGrpSpPr/>
          <p:nvPr/>
        </p:nvGrpSpPr>
        <p:grpSpPr>
          <a:xfrm>
            <a:off x="2096353" y="666709"/>
            <a:ext cx="7334250" cy="4719891"/>
            <a:chOff x="1809750" y="366459"/>
            <a:chExt cx="7334250" cy="47198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79AADA-94D8-D6D0-1D51-E774C6F318AE}"/>
                </a:ext>
              </a:extLst>
            </p:cNvPr>
            <p:cNvSpPr txBox="1"/>
            <p:nvPr/>
          </p:nvSpPr>
          <p:spPr>
            <a:xfrm>
              <a:off x="4503702" y="366459"/>
              <a:ext cx="3184594" cy="346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800" b="1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NewtonFool Attack Pipeline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82C8D8-B28E-748F-8BEE-FDD1572B04EB}"/>
                </a:ext>
              </a:extLst>
            </p:cNvPr>
            <p:cNvSpPr/>
            <p:nvPr/>
          </p:nvSpPr>
          <p:spPr>
            <a:xfrm>
              <a:off x="1809750" y="1095375"/>
              <a:ext cx="1333500" cy="1143000"/>
            </a:xfrm>
            <a:custGeom>
              <a:avLst/>
              <a:gdLst>
                <a:gd name="connsiteX0" fmla="*/ 1190625 w 1333500"/>
                <a:gd name="connsiteY0" fmla="*/ 0 h 1143000"/>
                <a:gd name="connsiteX1" fmla="*/ 1333500 w 1333500"/>
                <a:gd name="connsiteY1" fmla="*/ 0 h 1143000"/>
                <a:gd name="connsiteX2" fmla="*/ 1333500 w 1333500"/>
                <a:gd name="connsiteY2" fmla="*/ 1143000 h 1143000"/>
                <a:gd name="connsiteX3" fmla="*/ 1190625 w 1333500"/>
                <a:gd name="connsiteY3" fmla="*/ 1143000 h 1143000"/>
                <a:gd name="connsiteX4" fmla="*/ 142875 w 1333500"/>
                <a:gd name="connsiteY4" fmla="*/ 1143000 h 1143000"/>
                <a:gd name="connsiteX5" fmla="*/ 0 w 1333500"/>
                <a:gd name="connsiteY5" fmla="*/ 1143000 h 1143000"/>
                <a:gd name="connsiteX6" fmla="*/ 0 w 1333500"/>
                <a:gd name="connsiteY6" fmla="*/ 0 h 1143000"/>
                <a:gd name="connsiteX7" fmla="*/ 142875 w 1333500"/>
                <a:gd name="connsiteY7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0" h="1143000">
                  <a:moveTo>
                    <a:pt x="1190625" y="0"/>
                  </a:moveTo>
                  <a:cubicBezTo>
                    <a:pt x="1269533" y="0"/>
                    <a:pt x="1333500" y="0"/>
                    <a:pt x="1333500" y="0"/>
                  </a:cubicBezTo>
                  <a:lnTo>
                    <a:pt x="1333500" y="1143000"/>
                  </a:lnTo>
                  <a:cubicBezTo>
                    <a:pt x="1333500" y="1143000"/>
                    <a:pt x="1269533" y="1143000"/>
                    <a:pt x="1190625" y="1143000"/>
                  </a:cubicBezTo>
                  <a:lnTo>
                    <a:pt x="142875" y="1143000"/>
                  </a:lnTo>
                  <a:cubicBezTo>
                    <a:pt x="63967" y="1143000"/>
                    <a:pt x="0" y="1143000"/>
                    <a:pt x="0" y="11430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E3F2FD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6E6846-583D-A3FE-BD3D-458F9CAB89A5}"/>
                </a:ext>
              </a:extLst>
            </p:cNvPr>
            <p:cNvSpPr txBox="1"/>
            <p:nvPr/>
          </p:nvSpPr>
          <p:spPr>
            <a:xfrm>
              <a:off x="1973401" y="1184307"/>
              <a:ext cx="1006197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NEWTONFOOL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F542D5-F880-F63E-BF9D-92A03227B2DC}"/>
                </a:ext>
              </a:extLst>
            </p:cNvPr>
            <p:cNvSpPr txBox="1"/>
            <p:nvPr/>
          </p:nvSpPr>
          <p:spPr>
            <a:xfrm>
              <a:off x="2162822" y="1327182"/>
              <a:ext cx="627355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CONFIG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992D63C-6DF2-9712-629E-90A34E25DAC8}"/>
                </a:ext>
              </a:extLst>
            </p:cNvPr>
            <p:cNvSpPr txBox="1"/>
            <p:nvPr/>
          </p:nvSpPr>
          <p:spPr>
            <a:xfrm>
              <a:off x="2076504" y="1543550"/>
              <a:ext cx="79999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max_iter = 1000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B42841-BEA2-07B4-3703-3E48C2D785C7}"/>
                </a:ext>
              </a:extLst>
            </p:cNvPr>
            <p:cNvSpPr txBox="1"/>
            <p:nvPr/>
          </p:nvSpPr>
          <p:spPr>
            <a:xfrm>
              <a:off x="2217042" y="1686425"/>
              <a:ext cx="518915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eta = 0.1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170291-D4B8-DF81-4F98-2FD7369CFED0}"/>
                </a:ext>
              </a:extLst>
            </p:cNvPr>
            <p:cNvSpPr txBox="1"/>
            <p:nvPr/>
          </p:nvSpPr>
          <p:spPr>
            <a:xfrm>
              <a:off x="2083620" y="1829300"/>
              <a:ext cx="785759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batch_size = 64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146739-0CBA-4F86-4FAF-A81E87DE81AF}"/>
                </a:ext>
              </a:extLst>
            </p:cNvPr>
            <p:cNvSpPr txBox="1"/>
            <p:nvPr/>
          </p:nvSpPr>
          <p:spPr>
            <a:xfrm>
              <a:off x="2026693" y="1972175"/>
              <a:ext cx="89961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(Newton's method)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4C8C14-2B16-ACE4-19EF-9941A9F7C963}"/>
                </a:ext>
              </a:extLst>
            </p:cNvPr>
            <p:cNvSpPr/>
            <p:nvPr/>
          </p:nvSpPr>
          <p:spPr>
            <a:xfrm>
              <a:off x="3238500" y="1666875"/>
              <a:ext cx="476250" cy="9525"/>
            </a:xfrm>
            <a:custGeom>
              <a:avLst/>
              <a:gdLst>
                <a:gd name="connsiteX0" fmla="*/ 0 w 476250"/>
                <a:gd name="connsiteY0" fmla="*/ 0 h 9525"/>
                <a:gd name="connsiteX1" fmla="*/ 476250 w 476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9525">
                  <a:moveTo>
                    <a:pt x="0" y="0"/>
                  </a:moveTo>
                  <a:lnTo>
                    <a:pt x="47625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5BC382-1609-4C1C-97F2-B6E27B8C4442}"/>
                </a:ext>
              </a:extLst>
            </p:cNvPr>
            <p:cNvSpPr txBox="1"/>
            <p:nvPr/>
          </p:nvSpPr>
          <p:spPr>
            <a:xfrm>
              <a:off x="3258899" y="1448300"/>
              <a:ext cx="43545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subset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FD525BB-7A8A-00F1-B10F-05ED2EC040D2}"/>
                </a:ext>
              </a:extLst>
            </p:cNvPr>
            <p:cNvSpPr/>
            <p:nvPr/>
          </p:nvSpPr>
          <p:spPr>
            <a:xfrm>
              <a:off x="3810000" y="1095375"/>
              <a:ext cx="1333500" cy="1143000"/>
            </a:xfrm>
            <a:custGeom>
              <a:avLst/>
              <a:gdLst>
                <a:gd name="connsiteX0" fmla="*/ 1190625 w 1333500"/>
                <a:gd name="connsiteY0" fmla="*/ 0 h 1143000"/>
                <a:gd name="connsiteX1" fmla="*/ 1333500 w 1333500"/>
                <a:gd name="connsiteY1" fmla="*/ 0 h 1143000"/>
                <a:gd name="connsiteX2" fmla="*/ 1333500 w 1333500"/>
                <a:gd name="connsiteY2" fmla="*/ 1143000 h 1143000"/>
                <a:gd name="connsiteX3" fmla="*/ 1190625 w 1333500"/>
                <a:gd name="connsiteY3" fmla="*/ 1143000 h 1143000"/>
                <a:gd name="connsiteX4" fmla="*/ 142875 w 1333500"/>
                <a:gd name="connsiteY4" fmla="*/ 1143000 h 1143000"/>
                <a:gd name="connsiteX5" fmla="*/ 0 w 1333500"/>
                <a:gd name="connsiteY5" fmla="*/ 1143000 h 1143000"/>
                <a:gd name="connsiteX6" fmla="*/ 0 w 1333500"/>
                <a:gd name="connsiteY6" fmla="*/ 0 h 1143000"/>
                <a:gd name="connsiteX7" fmla="*/ 142875 w 1333500"/>
                <a:gd name="connsiteY7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0" h="1143000">
                  <a:moveTo>
                    <a:pt x="1190625" y="0"/>
                  </a:moveTo>
                  <a:cubicBezTo>
                    <a:pt x="1269533" y="0"/>
                    <a:pt x="1333500" y="0"/>
                    <a:pt x="1333500" y="0"/>
                  </a:cubicBezTo>
                  <a:lnTo>
                    <a:pt x="1333500" y="1143000"/>
                  </a:lnTo>
                  <a:cubicBezTo>
                    <a:pt x="1333500" y="1143000"/>
                    <a:pt x="1269533" y="1143000"/>
                    <a:pt x="1190625" y="1143000"/>
                  </a:cubicBezTo>
                  <a:lnTo>
                    <a:pt x="142875" y="1143000"/>
                  </a:lnTo>
                  <a:cubicBezTo>
                    <a:pt x="63967" y="1143000"/>
                    <a:pt x="0" y="1143000"/>
                    <a:pt x="0" y="11430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F0F8FF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56A6E8-C076-25B4-63A3-C37940AB1243}"/>
                </a:ext>
              </a:extLst>
            </p:cNvPr>
            <p:cNvSpPr txBox="1"/>
            <p:nvPr/>
          </p:nvSpPr>
          <p:spPr>
            <a:xfrm>
              <a:off x="3919682" y="1231932"/>
              <a:ext cx="1114134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DATA SAMPLING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FA09F9-164F-F4AA-9FDF-51D1249EA3DE}"/>
                </a:ext>
              </a:extLst>
            </p:cNvPr>
            <p:cNvSpPr txBox="1"/>
            <p:nvPr/>
          </p:nvSpPr>
          <p:spPr>
            <a:xfrm>
              <a:off x="4033284" y="1487302"/>
              <a:ext cx="886930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First 500 images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F185C-05EF-DDCC-3400-9A659CABD3AB}"/>
                </a:ext>
              </a:extLst>
            </p:cNvPr>
            <p:cNvSpPr txBox="1"/>
            <p:nvPr/>
          </p:nvSpPr>
          <p:spPr>
            <a:xfrm>
              <a:off x="4001472" y="1630177"/>
              <a:ext cx="950554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x_test_small[:500]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D921BF-719E-017C-4C07-7EE430DD065B}"/>
                </a:ext>
              </a:extLst>
            </p:cNvPr>
            <p:cNvSpPr txBox="1"/>
            <p:nvPr/>
          </p:nvSpPr>
          <p:spPr>
            <a:xfrm>
              <a:off x="4001472" y="1773052"/>
              <a:ext cx="950554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y_test_small[:500]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EC882E-2C6D-5404-F59A-32FDEA622090}"/>
                </a:ext>
              </a:extLst>
            </p:cNvPr>
            <p:cNvSpPr txBox="1"/>
            <p:nvPr/>
          </p:nvSpPr>
          <p:spPr>
            <a:xfrm>
              <a:off x="4032678" y="1924550"/>
              <a:ext cx="88814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(Reduced dataset)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D0D870-B459-4D17-3D84-653CB73047B8}"/>
                </a:ext>
              </a:extLst>
            </p:cNvPr>
            <p:cNvSpPr/>
            <p:nvPr/>
          </p:nvSpPr>
          <p:spPr>
            <a:xfrm>
              <a:off x="5238750" y="1666875"/>
              <a:ext cx="476250" cy="9525"/>
            </a:xfrm>
            <a:custGeom>
              <a:avLst/>
              <a:gdLst>
                <a:gd name="connsiteX0" fmla="*/ 0 w 476250"/>
                <a:gd name="connsiteY0" fmla="*/ 0 h 9525"/>
                <a:gd name="connsiteX1" fmla="*/ 476250 w 476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9525">
                  <a:moveTo>
                    <a:pt x="0" y="0"/>
                  </a:moveTo>
                  <a:lnTo>
                    <a:pt x="47625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051821-D09E-D912-755F-9D26F423123B}"/>
                </a:ext>
              </a:extLst>
            </p:cNvPr>
            <p:cNvSpPr txBox="1"/>
            <p:nvPr/>
          </p:nvSpPr>
          <p:spPr>
            <a:xfrm>
              <a:off x="5216224" y="1448300"/>
              <a:ext cx="52130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generate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B6F4C-A413-0793-7FD1-939BA816C398}"/>
                </a:ext>
              </a:extLst>
            </p:cNvPr>
            <p:cNvSpPr/>
            <p:nvPr/>
          </p:nvSpPr>
          <p:spPr>
            <a:xfrm>
              <a:off x="5810250" y="1095375"/>
              <a:ext cx="1333500" cy="1143000"/>
            </a:xfrm>
            <a:custGeom>
              <a:avLst/>
              <a:gdLst>
                <a:gd name="connsiteX0" fmla="*/ 1190625 w 1333500"/>
                <a:gd name="connsiteY0" fmla="*/ 0 h 1143000"/>
                <a:gd name="connsiteX1" fmla="*/ 1333500 w 1333500"/>
                <a:gd name="connsiteY1" fmla="*/ 0 h 1143000"/>
                <a:gd name="connsiteX2" fmla="*/ 1333500 w 1333500"/>
                <a:gd name="connsiteY2" fmla="*/ 1143000 h 1143000"/>
                <a:gd name="connsiteX3" fmla="*/ 1190625 w 1333500"/>
                <a:gd name="connsiteY3" fmla="*/ 1143000 h 1143000"/>
                <a:gd name="connsiteX4" fmla="*/ 142875 w 1333500"/>
                <a:gd name="connsiteY4" fmla="*/ 1143000 h 1143000"/>
                <a:gd name="connsiteX5" fmla="*/ 0 w 1333500"/>
                <a:gd name="connsiteY5" fmla="*/ 1143000 h 1143000"/>
                <a:gd name="connsiteX6" fmla="*/ 0 w 1333500"/>
                <a:gd name="connsiteY6" fmla="*/ 0 h 1143000"/>
                <a:gd name="connsiteX7" fmla="*/ 142875 w 1333500"/>
                <a:gd name="connsiteY7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0" h="1143000">
                  <a:moveTo>
                    <a:pt x="1190625" y="0"/>
                  </a:moveTo>
                  <a:cubicBezTo>
                    <a:pt x="1269533" y="0"/>
                    <a:pt x="1333500" y="0"/>
                    <a:pt x="1333500" y="0"/>
                  </a:cubicBezTo>
                  <a:lnTo>
                    <a:pt x="1333500" y="1143000"/>
                  </a:lnTo>
                  <a:cubicBezTo>
                    <a:pt x="1333500" y="1143000"/>
                    <a:pt x="1269533" y="1143000"/>
                    <a:pt x="1190625" y="1143000"/>
                  </a:cubicBezTo>
                  <a:lnTo>
                    <a:pt x="142875" y="1143000"/>
                  </a:lnTo>
                  <a:cubicBezTo>
                    <a:pt x="63967" y="1143000"/>
                    <a:pt x="0" y="1143000"/>
                    <a:pt x="0" y="11430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E8F4F8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D8BDC7-0356-D3D6-D963-76F89504F809}"/>
                </a:ext>
              </a:extLst>
            </p:cNvPr>
            <p:cNvSpPr txBox="1"/>
            <p:nvPr/>
          </p:nvSpPr>
          <p:spPr>
            <a:xfrm>
              <a:off x="5817408" y="1184307"/>
              <a:ext cx="1319182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NEWTON'S METHOD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E45776-3CB1-D14B-7C44-1C425BD17BBE}"/>
                </a:ext>
              </a:extLst>
            </p:cNvPr>
            <p:cNvSpPr txBox="1"/>
            <p:nvPr/>
          </p:nvSpPr>
          <p:spPr>
            <a:xfrm>
              <a:off x="6159136" y="1327182"/>
              <a:ext cx="635726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ATTACK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908129-ED5D-D78D-391B-65822B3E73FE}"/>
                </a:ext>
              </a:extLst>
            </p:cNvPr>
            <p:cNvSpPr txBox="1"/>
            <p:nvPr/>
          </p:nvSpPr>
          <p:spPr>
            <a:xfrm>
              <a:off x="6125852" y="1543550"/>
              <a:ext cx="702294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Second-order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8B7EF0-479F-8A5B-3C1A-390B4B405CFA}"/>
                </a:ext>
              </a:extLst>
            </p:cNvPr>
            <p:cNvSpPr txBox="1"/>
            <p:nvPr/>
          </p:nvSpPr>
          <p:spPr>
            <a:xfrm>
              <a:off x="6156848" y="1686425"/>
              <a:ext cx="64030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optimization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2F7E23-E33A-95D7-83DD-CFA1E73FE27E}"/>
                </a:ext>
              </a:extLst>
            </p:cNvPr>
            <p:cNvSpPr txBox="1"/>
            <p:nvPr/>
          </p:nvSpPr>
          <p:spPr>
            <a:xfrm>
              <a:off x="6102119" y="1829300"/>
              <a:ext cx="74976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Hessian matrix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0396FF-27FF-B251-EC1B-FC6B4591DC40}"/>
                </a:ext>
              </a:extLst>
            </p:cNvPr>
            <p:cNvSpPr txBox="1"/>
            <p:nvPr/>
          </p:nvSpPr>
          <p:spPr>
            <a:xfrm>
              <a:off x="6152055" y="1972175"/>
              <a:ext cx="64988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computation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29D966-ED62-05A6-368A-7926BAE6AD82}"/>
                </a:ext>
              </a:extLst>
            </p:cNvPr>
            <p:cNvSpPr/>
            <p:nvPr/>
          </p:nvSpPr>
          <p:spPr>
            <a:xfrm>
              <a:off x="7239000" y="1666875"/>
              <a:ext cx="476250" cy="9525"/>
            </a:xfrm>
            <a:custGeom>
              <a:avLst/>
              <a:gdLst>
                <a:gd name="connsiteX0" fmla="*/ 0 w 476250"/>
                <a:gd name="connsiteY0" fmla="*/ 0 h 9525"/>
                <a:gd name="connsiteX1" fmla="*/ 476250 w 47625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9525">
                  <a:moveTo>
                    <a:pt x="0" y="0"/>
                  </a:moveTo>
                  <a:lnTo>
                    <a:pt x="476250" y="0"/>
                  </a:lnTo>
                </a:path>
              </a:pathLst>
            </a:custGeom>
            <a:noFill/>
            <a:ln w="3810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11B47D-48A6-727B-0F16-8BD7C98D344A}"/>
                </a:ext>
              </a:extLst>
            </p:cNvPr>
            <p:cNvSpPr txBox="1"/>
            <p:nvPr/>
          </p:nvSpPr>
          <p:spPr>
            <a:xfrm>
              <a:off x="7266515" y="1448300"/>
              <a:ext cx="42121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output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AF9887-2B6C-2120-CE58-72C0942D4487}"/>
                </a:ext>
              </a:extLst>
            </p:cNvPr>
            <p:cNvSpPr/>
            <p:nvPr/>
          </p:nvSpPr>
          <p:spPr>
            <a:xfrm>
              <a:off x="7810500" y="1095375"/>
              <a:ext cx="1333500" cy="1143000"/>
            </a:xfrm>
            <a:custGeom>
              <a:avLst/>
              <a:gdLst>
                <a:gd name="connsiteX0" fmla="*/ 1190625 w 1333500"/>
                <a:gd name="connsiteY0" fmla="*/ 0 h 1143000"/>
                <a:gd name="connsiteX1" fmla="*/ 1333500 w 1333500"/>
                <a:gd name="connsiteY1" fmla="*/ 0 h 1143000"/>
                <a:gd name="connsiteX2" fmla="*/ 1333500 w 1333500"/>
                <a:gd name="connsiteY2" fmla="*/ 1143000 h 1143000"/>
                <a:gd name="connsiteX3" fmla="*/ 1190625 w 1333500"/>
                <a:gd name="connsiteY3" fmla="*/ 1143000 h 1143000"/>
                <a:gd name="connsiteX4" fmla="*/ 142875 w 1333500"/>
                <a:gd name="connsiteY4" fmla="*/ 1143000 h 1143000"/>
                <a:gd name="connsiteX5" fmla="*/ 0 w 1333500"/>
                <a:gd name="connsiteY5" fmla="*/ 1143000 h 1143000"/>
                <a:gd name="connsiteX6" fmla="*/ 0 w 1333500"/>
                <a:gd name="connsiteY6" fmla="*/ 0 h 1143000"/>
                <a:gd name="connsiteX7" fmla="*/ 142875 w 1333500"/>
                <a:gd name="connsiteY7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0" h="1143000">
                  <a:moveTo>
                    <a:pt x="1190625" y="0"/>
                  </a:moveTo>
                  <a:cubicBezTo>
                    <a:pt x="1269533" y="0"/>
                    <a:pt x="1333500" y="0"/>
                    <a:pt x="1333500" y="0"/>
                  </a:cubicBezTo>
                  <a:lnTo>
                    <a:pt x="1333500" y="1143000"/>
                  </a:lnTo>
                  <a:cubicBezTo>
                    <a:pt x="1333500" y="1143000"/>
                    <a:pt x="1269533" y="1143000"/>
                    <a:pt x="1190625" y="1143000"/>
                  </a:cubicBezTo>
                  <a:lnTo>
                    <a:pt x="142875" y="1143000"/>
                  </a:lnTo>
                  <a:cubicBezTo>
                    <a:pt x="63967" y="1143000"/>
                    <a:pt x="0" y="1143000"/>
                    <a:pt x="0" y="11430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E3F2FD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1BCFA0-D5EE-D7EC-C85D-D5C5DFFCE611}"/>
                </a:ext>
              </a:extLst>
            </p:cNvPr>
            <p:cNvSpPr txBox="1"/>
            <p:nvPr/>
          </p:nvSpPr>
          <p:spPr>
            <a:xfrm>
              <a:off x="7973035" y="1184307"/>
              <a:ext cx="1008429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ADVERSARIAL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396247-8EA2-9FA7-812E-CB0AA5A1655F}"/>
                </a:ext>
              </a:extLst>
            </p:cNvPr>
            <p:cNvSpPr txBox="1"/>
            <p:nvPr/>
          </p:nvSpPr>
          <p:spPr>
            <a:xfrm>
              <a:off x="8071429" y="1327182"/>
              <a:ext cx="811641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EXAMPLES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5E9095-9607-8CEA-2D2D-891FBB2B3A36}"/>
                </a:ext>
              </a:extLst>
            </p:cNvPr>
            <p:cNvSpPr txBox="1"/>
            <p:nvPr/>
          </p:nvSpPr>
          <p:spPr>
            <a:xfrm>
              <a:off x="8089246" y="1534927"/>
              <a:ext cx="776006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500 perturbed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247E54-D340-9900-7DFB-14766C186265}"/>
                </a:ext>
              </a:extLst>
            </p:cNvPr>
            <p:cNvSpPr txBox="1"/>
            <p:nvPr/>
          </p:nvSpPr>
          <p:spPr>
            <a:xfrm>
              <a:off x="8232284" y="1677802"/>
              <a:ext cx="489931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images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C4D3DA-C587-34AB-BF47-3FDD259C5AD7}"/>
                </a:ext>
              </a:extLst>
            </p:cNvPr>
            <p:cNvSpPr txBox="1"/>
            <p:nvPr/>
          </p:nvSpPr>
          <p:spPr>
            <a:xfrm>
              <a:off x="8155475" y="1820677"/>
              <a:ext cx="643549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x_test_adv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104113-D5AC-A590-2812-3A8B70FCF527}"/>
                </a:ext>
              </a:extLst>
            </p:cNvPr>
            <p:cNvSpPr txBox="1"/>
            <p:nvPr/>
          </p:nvSpPr>
          <p:spPr>
            <a:xfrm>
              <a:off x="8133302" y="1972175"/>
              <a:ext cx="687895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(High quality)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131A73A-ED7E-DD1C-098E-15D2ECF1677D}"/>
                </a:ext>
              </a:extLst>
            </p:cNvPr>
            <p:cNvSpPr/>
            <p:nvPr/>
          </p:nvSpPr>
          <p:spPr>
            <a:xfrm>
              <a:off x="3238500" y="2333625"/>
              <a:ext cx="5238750" cy="571500"/>
            </a:xfrm>
            <a:custGeom>
              <a:avLst/>
              <a:gdLst>
                <a:gd name="connsiteX0" fmla="*/ 5238750 w 5238750"/>
                <a:gd name="connsiteY0" fmla="*/ 0 h 571500"/>
                <a:gd name="connsiteX1" fmla="*/ 5238750 w 5238750"/>
                <a:gd name="connsiteY1" fmla="*/ 285750 h 571500"/>
                <a:gd name="connsiteX2" fmla="*/ 0 w 5238750"/>
                <a:gd name="connsiteY2" fmla="*/ 285750 h 571500"/>
                <a:gd name="connsiteX3" fmla="*/ 0 w 5238750"/>
                <a:gd name="connsiteY3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38750" h="571500">
                  <a:moveTo>
                    <a:pt x="5238750" y="0"/>
                  </a:moveTo>
                  <a:lnTo>
                    <a:pt x="5238750" y="285750"/>
                  </a:lnTo>
                  <a:lnTo>
                    <a:pt x="0" y="285750"/>
                  </a:lnTo>
                  <a:lnTo>
                    <a:pt x="0" y="57150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1229A0-21E3-1333-673B-01A1907B56B4}"/>
                </a:ext>
              </a:extLst>
            </p:cNvPr>
            <p:cNvSpPr txBox="1"/>
            <p:nvPr/>
          </p:nvSpPr>
          <p:spPr>
            <a:xfrm>
              <a:off x="5361343" y="2630302"/>
              <a:ext cx="993063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Evaluation Pipeline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50CD41-8AA1-57BB-A087-5965E53914BC}"/>
                </a:ext>
              </a:extLst>
            </p:cNvPr>
            <p:cNvSpPr/>
            <p:nvPr/>
          </p:nvSpPr>
          <p:spPr>
            <a:xfrm>
              <a:off x="2667000" y="3000375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E8F4F8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B8E85DE-DE5E-A26E-556C-6358E182D185}"/>
                </a:ext>
              </a:extLst>
            </p:cNvPr>
            <p:cNvSpPr txBox="1"/>
            <p:nvPr/>
          </p:nvSpPr>
          <p:spPr>
            <a:xfrm>
              <a:off x="2818180" y="3097929"/>
              <a:ext cx="840639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CLEAN TEST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148758-2499-0F18-C73B-7453E1BA5205}"/>
                </a:ext>
              </a:extLst>
            </p:cNvPr>
            <p:cNvSpPr txBox="1"/>
            <p:nvPr/>
          </p:nvSpPr>
          <p:spPr>
            <a:xfrm>
              <a:off x="2927912" y="3258050"/>
              <a:ext cx="621174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Full test set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590109-B2FE-B8D7-B55D-0C20C515B52C}"/>
                </a:ext>
              </a:extLst>
            </p:cNvPr>
            <p:cNvSpPr txBox="1"/>
            <p:nvPr/>
          </p:nvSpPr>
          <p:spPr>
            <a:xfrm>
              <a:off x="2837332" y="3400925"/>
              <a:ext cx="802335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(10,000 images)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F995865-76DE-19F9-BAD8-861422CA63DB}"/>
                </a:ext>
              </a:extLst>
            </p:cNvPr>
            <p:cNvSpPr txBox="1"/>
            <p:nvPr/>
          </p:nvSpPr>
          <p:spPr>
            <a:xfrm>
              <a:off x="2744449" y="3543800"/>
              <a:ext cx="98810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→ Baseline accuracy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9726F9-44A6-1747-A598-0E5A2F31B893}"/>
                </a:ext>
              </a:extLst>
            </p:cNvPr>
            <p:cNvSpPr/>
            <p:nvPr/>
          </p:nvSpPr>
          <p:spPr>
            <a:xfrm>
              <a:off x="3905250" y="3381375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4514B9-E506-A189-7F4C-F44C4AAE0C09}"/>
                </a:ext>
              </a:extLst>
            </p:cNvPr>
            <p:cNvSpPr/>
            <p:nvPr/>
          </p:nvSpPr>
          <p:spPr>
            <a:xfrm>
              <a:off x="4381500" y="3000375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F0F8FF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95F1FF-82B9-691F-7206-E237C6946436}"/>
                </a:ext>
              </a:extLst>
            </p:cNvPr>
            <p:cNvSpPr txBox="1"/>
            <p:nvPr/>
          </p:nvSpPr>
          <p:spPr>
            <a:xfrm>
              <a:off x="4335689" y="3050304"/>
              <a:ext cx="1234620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ADVERSARIAL TEST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751D8C-5643-577B-2B53-3E655E843F79}"/>
                </a:ext>
              </a:extLst>
            </p:cNvPr>
            <p:cNvSpPr txBox="1"/>
            <p:nvPr/>
          </p:nvSpPr>
          <p:spPr>
            <a:xfrm>
              <a:off x="4466023" y="3210425"/>
              <a:ext cx="973952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500 attacked images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C81276-3C59-5CF9-53D6-1A26D764D9E4}"/>
                </a:ext>
              </a:extLst>
            </p:cNvPr>
            <p:cNvSpPr txBox="1"/>
            <p:nvPr/>
          </p:nvSpPr>
          <p:spPr>
            <a:xfrm>
              <a:off x="4611375" y="3353300"/>
              <a:ext cx="683249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vs 500 labels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C325EF-18D2-6DB5-A9AB-5FEF214577F0}"/>
                </a:ext>
              </a:extLst>
            </p:cNvPr>
            <p:cNvSpPr txBox="1"/>
            <p:nvPr/>
          </p:nvSpPr>
          <p:spPr>
            <a:xfrm>
              <a:off x="4504260" y="3496175"/>
              <a:ext cx="897478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→ Attack accuracy</a:t>
              </a: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6A6898-3B00-BBE3-410B-C68545966D48}"/>
                </a:ext>
              </a:extLst>
            </p:cNvPr>
            <p:cNvSpPr/>
            <p:nvPr/>
          </p:nvSpPr>
          <p:spPr>
            <a:xfrm>
              <a:off x="5619750" y="3381375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B9402FD-01E6-5A5C-2415-7190F9D67E91}"/>
                </a:ext>
              </a:extLst>
            </p:cNvPr>
            <p:cNvSpPr/>
            <p:nvPr/>
          </p:nvSpPr>
          <p:spPr>
            <a:xfrm>
              <a:off x="6096000" y="3000375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E3F2FD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F04F765-EEE5-A4AB-CB26-F9A8F7B3C985}"/>
                </a:ext>
              </a:extLst>
            </p:cNvPr>
            <p:cNvSpPr txBox="1"/>
            <p:nvPr/>
          </p:nvSpPr>
          <p:spPr>
            <a:xfrm>
              <a:off x="6315989" y="3097929"/>
              <a:ext cx="703020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ANALYSIS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2E2CE72-23D2-435B-B0BD-22D47AD2D448}"/>
                </a:ext>
              </a:extLst>
            </p:cNvPr>
            <p:cNvSpPr txBox="1"/>
            <p:nvPr/>
          </p:nvSpPr>
          <p:spPr>
            <a:xfrm>
              <a:off x="6302099" y="3258050"/>
              <a:ext cx="73080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Accuracy drop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3B655-5E8F-631B-86F0-7B8449D5D91C}"/>
                </a:ext>
              </a:extLst>
            </p:cNvPr>
            <p:cNvSpPr txBox="1"/>
            <p:nvPr/>
          </p:nvSpPr>
          <p:spPr>
            <a:xfrm>
              <a:off x="6328303" y="3400925"/>
              <a:ext cx="67839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Success rate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BA0C183-C6F6-F322-9E43-88AEF4ADB56A}"/>
                </a:ext>
              </a:extLst>
            </p:cNvPr>
            <p:cNvSpPr txBox="1"/>
            <p:nvPr/>
          </p:nvSpPr>
          <p:spPr>
            <a:xfrm>
              <a:off x="6404568" y="3543800"/>
              <a:ext cx="52586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Statistics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2149C6C-1E70-97D8-F94C-56D741BB497F}"/>
                </a:ext>
              </a:extLst>
            </p:cNvPr>
            <p:cNvSpPr/>
            <p:nvPr/>
          </p:nvSpPr>
          <p:spPr>
            <a:xfrm>
              <a:off x="7239000" y="3000375"/>
              <a:ext cx="571500" cy="381000"/>
            </a:xfrm>
            <a:custGeom>
              <a:avLst/>
              <a:gdLst>
                <a:gd name="connsiteX0" fmla="*/ 0 w 571500"/>
                <a:gd name="connsiteY0" fmla="*/ 381000 h 381000"/>
                <a:gd name="connsiteX1" fmla="*/ 571500 w 571500"/>
                <a:gd name="connsiteY1" fmla="*/ 381000 h 381000"/>
                <a:gd name="connsiteX2" fmla="*/ 571500 w 571500"/>
                <a:gd name="connsiteY2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0" h="381000">
                  <a:moveTo>
                    <a:pt x="0" y="381000"/>
                  </a:moveTo>
                  <a:lnTo>
                    <a:pt x="571500" y="381000"/>
                  </a:lnTo>
                  <a:lnTo>
                    <a:pt x="571500" y="0"/>
                  </a:lnTo>
                </a:path>
              </a:pathLst>
            </a:custGeom>
            <a:noFill/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6941D8-1777-60A7-2934-EF230C353E6E}"/>
                </a:ext>
              </a:extLst>
            </p:cNvPr>
            <p:cNvSpPr/>
            <p:nvPr/>
          </p:nvSpPr>
          <p:spPr>
            <a:xfrm>
              <a:off x="7239000" y="2238375"/>
              <a:ext cx="1143000" cy="762000"/>
            </a:xfrm>
            <a:custGeom>
              <a:avLst/>
              <a:gdLst>
                <a:gd name="connsiteX0" fmla="*/ 1047750 w 1143000"/>
                <a:gd name="connsiteY0" fmla="*/ 0 h 762000"/>
                <a:gd name="connsiteX1" fmla="*/ 1143000 w 1143000"/>
                <a:gd name="connsiteY1" fmla="*/ 0 h 762000"/>
                <a:gd name="connsiteX2" fmla="*/ 1143000 w 1143000"/>
                <a:gd name="connsiteY2" fmla="*/ 762000 h 762000"/>
                <a:gd name="connsiteX3" fmla="*/ 1047750 w 1143000"/>
                <a:gd name="connsiteY3" fmla="*/ 762000 h 762000"/>
                <a:gd name="connsiteX4" fmla="*/ 95250 w 1143000"/>
                <a:gd name="connsiteY4" fmla="*/ 762000 h 762000"/>
                <a:gd name="connsiteX5" fmla="*/ 0 w 1143000"/>
                <a:gd name="connsiteY5" fmla="*/ 762000 h 762000"/>
                <a:gd name="connsiteX6" fmla="*/ 0 w 1143000"/>
                <a:gd name="connsiteY6" fmla="*/ 0 h 762000"/>
                <a:gd name="connsiteX7" fmla="*/ 95250 w 1143000"/>
                <a:gd name="connsiteY7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762000">
                  <a:moveTo>
                    <a:pt x="1047750" y="0"/>
                  </a:moveTo>
                  <a:cubicBezTo>
                    <a:pt x="1100355" y="0"/>
                    <a:pt x="1143000" y="0"/>
                    <a:pt x="1143000" y="0"/>
                  </a:cubicBezTo>
                  <a:lnTo>
                    <a:pt x="1143000" y="762000"/>
                  </a:lnTo>
                  <a:cubicBezTo>
                    <a:pt x="1143000" y="762000"/>
                    <a:pt x="1100355" y="762000"/>
                    <a:pt x="1047750" y="762000"/>
                  </a:cubicBezTo>
                  <a:lnTo>
                    <a:pt x="95250" y="762000"/>
                  </a:lnTo>
                  <a:cubicBezTo>
                    <a:pt x="42645" y="762000"/>
                    <a:pt x="0" y="762000"/>
                    <a:pt x="0" y="762000"/>
                  </a:cubicBezTo>
                  <a:lnTo>
                    <a:pt x="0" y="0"/>
                  </a:lnTo>
                  <a:cubicBezTo>
                    <a:pt x="0" y="0"/>
                    <a:pt x="42645" y="0"/>
                    <a:pt x="95250" y="0"/>
                  </a:cubicBezTo>
                  <a:close/>
                </a:path>
              </a:pathLst>
            </a:custGeom>
            <a:solidFill>
              <a:srgbClr val="E8F4F8"/>
            </a:solidFill>
            <a:ln w="19050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2ED501-BAE3-FFE6-E8DC-E5AB73E7A4BE}"/>
                </a:ext>
              </a:extLst>
            </p:cNvPr>
            <p:cNvSpPr txBox="1"/>
            <p:nvPr/>
          </p:nvSpPr>
          <p:spPr>
            <a:xfrm>
              <a:off x="7321319" y="2335929"/>
              <a:ext cx="978361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VISUALIZATION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EFCEFE-195D-6624-CBE6-761CB5E259B3}"/>
                </a:ext>
              </a:extLst>
            </p:cNvPr>
            <p:cNvSpPr txBox="1"/>
            <p:nvPr/>
          </p:nvSpPr>
          <p:spPr>
            <a:xfrm>
              <a:off x="7380806" y="2496050"/>
              <a:ext cx="859387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First 50 examples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9478B1E-AFB7-94C5-683F-42BB30C4FDBA}"/>
                </a:ext>
              </a:extLst>
            </p:cNvPr>
            <p:cNvSpPr txBox="1"/>
            <p:nvPr/>
          </p:nvSpPr>
          <p:spPr>
            <a:xfrm>
              <a:off x="7374799" y="2638925"/>
              <a:ext cx="87140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Grid layout (5×10)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1CC0C6-3A52-C24A-509C-DF979B814DD1}"/>
                </a:ext>
              </a:extLst>
            </p:cNvPr>
            <p:cNvSpPr txBox="1"/>
            <p:nvPr/>
          </p:nvSpPr>
          <p:spPr>
            <a:xfrm>
              <a:off x="7364104" y="2781800"/>
              <a:ext cx="892790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spc="0" baseline="0" dirty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Prediction vs Truth</a:t>
              </a: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9CB5FB-70BB-1083-9E6D-1B80A659A95E}"/>
                </a:ext>
              </a:extLst>
            </p:cNvPr>
            <p:cNvSpPr/>
            <p:nvPr/>
          </p:nvSpPr>
          <p:spPr>
            <a:xfrm>
              <a:off x="3849193" y="4610100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E3F2FD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282B777-8C99-BDBB-A2A1-4ADD1A4277D8}"/>
                </a:ext>
              </a:extLst>
            </p:cNvPr>
            <p:cNvSpPr txBox="1"/>
            <p:nvPr/>
          </p:nvSpPr>
          <p:spPr>
            <a:xfrm>
              <a:off x="3822021" y="4677275"/>
              <a:ext cx="530593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SUBSET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9FC07A8-648F-6758-8CF9-492EE41A8298}"/>
                </a:ext>
              </a:extLst>
            </p:cNvPr>
            <p:cNvSpPr txBox="1"/>
            <p:nvPr/>
          </p:nvSpPr>
          <p:spPr>
            <a:xfrm>
              <a:off x="3779853" y="4828773"/>
              <a:ext cx="614928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500 samples</a:t>
              </a: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946130-955E-4BE9-BAB7-684829353886}"/>
                </a:ext>
              </a:extLst>
            </p:cNvPr>
            <p:cNvSpPr/>
            <p:nvPr/>
          </p:nvSpPr>
          <p:spPr>
            <a:xfrm>
              <a:off x="4420693" y="4848225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B7E499-4268-4E07-166C-CCB848395114}"/>
                </a:ext>
              </a:extLst>
            </p:cNvPr>
            <p:cNvSpPr/>
            <p:nvPr/>
          </p:nvSpPr>
          <p:spPr>
            <a:xfrm>
              <a:off x="4944568" y="4610100"/>
              <a:ext cx="1143000" cy="476250"/>
            </a:xfrm>
            <a:custGeom>
              <a:avLst/>
              <a:gdLst>
                <a:gd name="connsiteX0" fmla="*/ 904875 w 1143000"/>
                <a:gd name="connsiteY0" fmla="*/ 0 h 476250"/>
                <a:gd name="connsiteX1" fmla="*/ 1143000 w 1143000"/>
                <a:gd name="connsiteY1" fmla="*/ 0 h 476250"/>
                <a:gd name="connsiteX2" fmla="*/ 1143000 w 1143000"/>
                <a:gd name="connsiteY2" fmla="*/ 476250 h 476250"/>
                <a:gd name="connsiteX3" fmla="*/ 904875 w 1143000"/>
                <a:gd name="connsiteY3" fmla="*/ 476250 h 476250"/>
                <a:gd name="connsiteX4" fmla="*/ 238125 w 1143000"/>
                <a:gd name="connsiteY4" fmla="*/ 476250 h 476250"/>
                <a:gd name="connsiteX5" fmla="*/ 0 w 1143000"/>
                <a:gd name="connsiteY5" fmla="*/ 476250 h 476250"/>
                <a:gd name="connsiteX6" fmla="*/ 0 w 1143000"/>
                <a:gd name="connsiteY6" fmla="*/ 0 h 476250"/>
                <a:gd name="connsiteX7" fmla="*/ 238125 w 1143000"/>
                <a:gd name="connsiteY7" fmla="*/ 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0" h="476250">
                  <a:moveTo>
                    <a:pt x="904875" y="0"/>
                  </a:moveTo>
                  <a:cubicBezTo>
                    <a:pt x="1036388" y="0"/>
                    <a:pt x="1143000" y="0"/>
                    <a:pt x="1143000" y="0"/>
                  </a:cubicBezTo>
                  <a:lnTo>
                    <a:pt x="1143000" y="476250"/>
                  </a:lnTo>
                  <a:cubicBezTo>
                    <a:pt x="1143000" y="476250"/>
                    <a:pt x="1036388" y="476250"/>
                    <a:pt x="904875" y="476250"/>
                  </a:cubicBezTo>
                  <a:lnTo>
                    <a:pt x="238125" y="476250"/>
                  </a:lnTo>
                  <a:cubicBezTo>
                    <a:pt x="106612" y="476250"/>
                    <a:pt x="0" y="476250"/>
                    <a:pt x="0" y="476250"/>
                  </a:cubicBezTo>
                  <a:lnTo>
                    <a:pt x="0" y="0"/>
                  </a:lnTo>
                  <a:cubicBezTo>
                    <a:pt x="0" y="0"/>
                    <a:pt x="106612" y="0"/>
                    <a:pt x="238125" y="0"/>
                  </a:cubicBezTo>
                  <a:close/>
                </a:path>
              </a:pathLst>
            </a:custGeom>
            <a:solidFill>
              <a:srgbClr val="F0F8FF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1178C8C-31CD-69E8-9FD8-EEE389273979}"/>
                </a:ext>
              </a:extLst>
            </p:cNvPr>
            <p:cNvSpPr txBox="1"/>
            <p:nvPr/>
          </p:nvSpPr>
          <p:spPr>
            <a:xfrm>
              <a:off x="5003609" y="4660029"/>
              <a:ext cx="1024916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NEWTON MAGIC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0943ADD-3B86-BA60-535F-85C52F4F7367}"/>
                </a:ext>
              </a:extLst>
            </p:cNvPr>
            <p:cNvSpPr txBox="1"/>
            <p:nvPr/>
          </p:nvSpPr>
          <p:spPr>
            <a:xfrm>
              <a:off x="5068835" y="4828773"/>
              <a:ext cx="894464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Hessian computation</a:t>
              </a: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2BC2E3-9294-3CFC-FA29-BEA917A55DFC}"/>
                </a:ext>
              </a:extLst>
            </p:cNvPr>
            <p:cNvSpPr/>
            <p:nvPr/>
          </p:nvSpPr>
          <p:spPr>
            <a:xfrm>
              <a:off x="6182818" y="4848225"/>
              <a:ext cx="381000" cy="9525"/>
            </a:xfrm>
            <a:custGeom>
              <a:avLst/>
              <a:gdLst>
                <a:gd name="connsiteX0" fmla="*/ 0 w 381000"/>
                <a:gd name="connsiteY0" fmla="*/ 0 h 9525"/>
                <a:gd name="connsiteX1" fmla="*/ 381000 w 381000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0" h="9525">
                  <a:moveTo>
                    <a:pt x="0" y="0"/>
                  </a:moveTo>
                  <a:lnTo>
                    <a:pt x="381000" y="0"/>
                  </a:lnTo>
                </a:path>
              </a:pathLst>
            </a:custGeom>
            <a:noFill/>
            <a:ln w="19050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6F21F1-4928-79ED-41AB-B0B42BC87E72}"/>
                </a:ext>
              </a:extLst>
            </p:cNvPr>
            <p:cNvSpPr/>
            <p:nvPr/>
          </p:nvSpPr>
          <p:spPr>
            <a:xfrm>
              <a:off x="6563818" y="4610100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E8F4F8"/>
            </a:solidFill>
            <a:ln w="28575" cap="flat">
              <a:solidFill>
                <a:srgbClr val="87CEEB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4C2EC93-1B73-065E-04C8-52171149E6AA}"/>
                </a:ext>
              </a:extLst>
            </p:cNvPr>
            <p:cNvSpPr txBox="1"/>
            <p:nvPr/>
          </p:nvSpPr>
          <p:spPr>
            <a:xfrm>
              <a:off x="6435357" y="4685898"/>
              <a:ext cx="733171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b="1" spc="0" baseline="0">
                  <a:ln/>
                  <a:solidFill>
                    <a:srgbClr val="87CEEB"/>
                  </a:solidFill>
                  <a:latin typeface="Arial"/>
                  <a:cs typeface="Arial"/>
                  <a:sym typeface="Arial"/>
                  <a:rtl val="0"/>
                </a:rPr>
                <a:t>HIGH-QUALITY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2220C94-7B77-26FC-EDF2-20D1000CE846}"/>
                </a:ext>
              </a:extLst>
            </p:cNvPr>
            <p:cNvSpPr txBox="1"/>
            <p:nvPr/>
          </p:nvSpPr>
          <p:spPr>
            <a:xfrm>
              <a:off x="6505101" y="4828773"/>
              <a:ext cx="593682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>
                  <a:ln/>
                  <a:solidFill>
                    <a:srgbClr val="666666"/>
                  </a:solidFill>
                  <a:latin typeface="Arial"/>
                  <a:cs typeface="Arial"/>
                  <a:sym typeface="Arial"/>
                  <a:rtl val="0"/>
                </a:rPr>
                <a:t>adversarials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275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B73DF3-56A0-51F0-BC94-07B3BDBB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30" y="524753"/>
            <a:ext cx="5287148" cy="3965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697AB-DB67-674D-34F2-501D48391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55" y="674877"/>
            <a:ext cx="5487316" cy="4115487"/>
          </a:xfrm>
          <a:prstGeom prst="rect">
            <a:avLst/>
          </a:prstGeom>
        </p:spPr>
      </p:pic>
      <p:pic>
        <p:nvPicPr>
          <p:cNvPr id="10242" name="Picture 2" descr="Funny Slow Sloth Meme Anything You Can Do I Can Do Slower&quot; Art Board Print  for Sale by CreativeFit | Redbubble">
            <a:extLst>
              <a:ext uri="{FF2B5EF4-FFF2-40B4-BE49-F238E27FC236}">
                <a16:creationId xmlns:a16="http://schemas.microsoft.com/office/drawing/2014/main" id="{764BFDC0-5AC2-52F1-18B7-55C4E9B8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11" y="3733230"/>
            <a:ext cx="2343577" cy="312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54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9837-935B-0997-2738-0941177D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F89069-782C-8A36-0725-A1C5B93AFDAC}"/>
              </a:ext>
            </a:extLst>
          </p:cNvPr>
          <p:cNvSpPr txBox="1"/>
          <p:nvPr/>
        </p:nvSpPr>
        <p:spPr>
          <a:xfrm>
            <a:off x="3483591" y="127764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move on to the </a:t>
            </a:r>
            <a:r>
              <a:rPr lang="en-US" b="1" dirty="0"/>
              <a:t>JSMA</a:t>
            </a:r>
            <a:r>
              <a:rPr lang="en-US" dirty="0"/>
              <a:t> </a:t>
            </a:r>
            <a:r>
              <a:rPr lang="en-US" b="1" dirty="0"/>
              <a:t>Attack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21544C91-F447-9D3E-262B-C5D819048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186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EAE5B-2026-0FE0-5441-08CE64503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37" y="2248043"/>
            <a:ext cx="102085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88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D3DE7-A8E6-5B32-72B5-12137AF1D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53113162-9EDA-CB0A-36D4-0E2ABDF8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235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0CEE94-4623-23BA-CB15-D2152049D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29" y="0"/>
            <a:ext cx="479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56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462F-929B-2C4A-DCF9-6520F782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D9EBB-6792-BC6D-C5E4-E49E2D30230A}"/>
              </a:ext>
            </a:extLst>
          </p:cNvPr>
          <p:cNvSpPr txBox="1"/>
          <p:nvPr/>
        </p:nvSpPr>
        <p:spPr>
          <a:xfrm>
            <a:off x="232287" y="55695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0.9900</a:t>
            </a:r>
          </a:p>
          <a:p>
            <a:r>
              <a:rPr lang="en-US" dirty="0"/>
              <a:t>Accuracy on adversarial test examples: 0.0700</a:t>
            </a:r>
          </a:p>
          <a:p>
            <a:r>
              <a:rPr lang="en-US" dirty="0"/>
              <a:t>Accuracy drop due to adversarial attack: 0.9200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038D1-03A6-FE44-7DF1-BE4C86E61F8B}"/>
              </a:ext>
            </a:extLst>
          </p:cNvPr>
          <p:cNvSpPr txBox="1"/>
          <p:nvPr/>
        </p:nvSpPr>
        <p:spPr>
          <a:xfrm>
            <a:off x="6633087" y="55695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7</a:t>
            </a:r>
          </a:p>
          <a:p>
            <a:r>
              <a:rPr lang="en-US" dirty="0"/>
              <a:t>Number of  wrong prediction : 93</a:t>
            </a:r>
          </a:p>
          <a:p>
            <a:r>
              <a:rPr lang="en-US" dirty="0"/>
              <a:t>Total test samples: 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5B7AF-1FD7-3CB5-250B-027A7C9B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29" y="1523332"/>
            <a:ext cx="6823596" cy="3411798"/>
          </a:xfrm>
          <a:prstGeom prst="rect">
            <a:avLst/>
          </a:prstGeom>
        </p:spPr>
      </p:pic>
      <p:pic>
        <p:nvPicPr>
          <p:cNvPr id="3" name="Picture 2" descr="We Dead GIFs | Tenor">
            <a:extLst>
              <a:ext uri="{FF2B5EF4-FFF2-40B4-BE49-F238E27FC236}">
                <a16:creationId xmlns:a16="http://schemas.microsoft.com/office/drawing/2014/main" id="{1DD1050D-B828-569B-D8FF-EF19EF56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562" y="2500312"/>
            <a:ext cx="20955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49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F4F6-90AA-8DFC-9B0B-747BDB0C4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FD468C-0BA0-5DE6-4D77-5D2DFC077621}"/>
              </a:ext>
            </a:extLst>
          </p:cNvPr>
          <p:cNvSpPr txBox="1"/>
          <p:nvPr/>
        </p:nvSpPr>
        <p:spPr>
          <a:xfrm>
            <a:off x="3483591" y="127764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move on to the </a:t>
            </a:r>
            <a:r>
              <a:rPr lang="en-US" b="1" dirty="0"/>
              <a:t>C&amp;W</a:t>
            </a:r>
            <a:r>
              <a:rPr lang="en-US" dirty="0"/>
              <a:t> </a:t>
            </a:r>
            <a:r>
              <a:rPr lang="en-US" b="1" dirty="0"/>
              <a:t>Attack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47CD62A7-D0D8-4D6B-D151-123899409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4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urvey of practical adversarial example attacks | Cybersecurity | Full  Text">
            <a:extLst>
              <a:ext uri="{FF2B5EF4-FFF2-40B4-BE49-F238E27FC236}">
                <a16:creationId xmlns:a16="http://schemas.microsoft.com/office/drawing/2014/main" id="{041F3FF8-8836-9D12-D011-CAD752E5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34" y="1833225"/>
            <a:ext cx="6782260" cy="25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77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1175BF-E602-8E93-5357-95B65DFD7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11" y="1466850"/>
            <a:ext cx="115252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DC5B-F652-D612-3E12-A2248BD66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6B8FD9EB-344D-262F-7F21-1A3B44C8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52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57DECA-4D10-9A42-1FC8-99C748449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01" y="0"/>
            <a:ext cx="6658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93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25CB-52C2-E60F-870B-054A903E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29FD773F-44D6-EE3D-6F40-F75CB92B7F8D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0318A37B-D1E5-A79F-2B05-88359D5167DC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37E97CA2-74B7-83EE-F338-040FC4037E9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CA89EC3F-A98B-5864-A54E-BE719B42EE25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439C4C9-5B10-716B-0A42-C4DB69049B0E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CFED04-2637-F998-CCA3-44BF970711FD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E0140CA-0C12-DC35-1DE0-C16B70102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38AF1FD-7170-5F48-B27B-7BA1E0095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FA3EC-B96C-7EE7-83B5-EFA911F2872A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D4FD1C3-A040-2A1D-C805-E52481723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8110E26-CFCF-B0AD-1D4E-65C17E69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5AF99-8ABA-5F4D-983A-8C9A0ACE1908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C0583D1-996D-5621-FDDC-7AB22639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0619F3C-309F-C629-3D26-785EAF01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3146300-C38F-61C2-8BB0-9F04752F3CD3}"/>
              </a:ext>
            </a:extLst>
          </p:cNvPr>
          <p:cNvSpPr txBox="1"/>
          <p:nvPr/>
        </p:nvSpPr>
        <p:spPr>
          <a:xfrm>
            <a:off x="7060642" y="832551"/>
            <a:ext cx="39382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No gradients, no parameters… just queries. Can the model still be broken?</a:t>
            </a:r>
            <a:endParaRPr lang="en-IN" sz="32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920-F9BF-A927-B044-6BED8A68C80E}"/>
              </a:ext>
            </a:extLst>
          </p:cNvPr>
          <p:cNvSpPr txBox="1"/>
          <p:nvPr/>
        </p:nvSpPr>
        <p:spPr>
          <a:xfrm>
            <a:off x="2950466" y="510241"/>
            <a:ext cx="318971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Adversarial Attacks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1298-3A05-C450-25C4-9C1C4CABC4B7}"/>
              </a:ext>
            </a:extLst>
          </p:cNvPr>
          <p:cNvSpPr txBox="1"/>
          <p:nvPr/>
        </p:nvSpPr>
        <p:spPr>
          <a:xfrm>
            <a:off x="-1674598" y="1327958"/>
            <a:ext cx="2825540" cy="1092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White box attack  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  <a:p>
            <a:pPr algn="r">
              <a:spcBef>
                <a:spcPts val="600"/>
              </a:spcBef>
            </a:pPr>
            <a:endParaRPr lang="en-US" sz="1400" b="1" dirty="0">
              <a:latin typeface="Georgia" panose="02040502050405020303" pitchFamily="18" charset="0"/>
            </a:endParaRP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F9FB-1A0E-82DE-2ECD-2862A62C3113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Black Box Attack </a:t>
            </a:r>
          </a:p>
        </p:txBody>
      </p:sp>
    </p:spTree>
    <p:extLst>
      <p:ext uri="{BB962C8B-B14F-4D97-AF65-F5344CB8AC3E}">
        <p14:creationId xmlns:p14="http://schemas.microsoft.com/office/powerpoint/2010/main" val="6744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FF74C-B1FF-A330-819A-E3791A18B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52" y="0"/>
            <a:ext cx="2248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53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D8887-8671-6152-3FBC-DC032A75C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077125-0BE3-88EA-B088-B6F211825480}"/>
              </a:ext>
            </a:extLst>
          </p:cNvPr>
          <p:cNvSpPr txBox="1"/>
          <p:nvPr/>
        </p:nvSpPr>
        <p:spPr>
          <a:xfrm>
            <a:off x="3483591" y="127764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move on to the </a:t>
            </a:r>
            <a:r>
              <a:rPr lang="en-US" b="1" dirty="0"/>
              <a:t> </a:t>
            </a:r>
            <a:r>
              <a:rPr lang="en-US" b="1" dirty="0" err="1"/>
              <a:t>Boundry</a:t>
            </a:r>
            <a:r>
              <a:rPr lang="en-US" b="1" dirty="0"/>
              <a:t> Attack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1A835649-518F-400C-FA59-DA6EDB6C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86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0E7DE-D7F4-3CAF-448E-6E0BFBB67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50" y="423081"/>
            <a:ext cx="7131972" cy="58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61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690C9-150C-6170-C0B2-5BAA2CB8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18A4BA3C-6F87-271B-2F37-1DE0C8CFC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848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C94E0-3468-47FE-4401-2F7960BE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01" y="0"/>
            <a:ext cx="341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271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51C4-C3FB-441D-84D9-635F021E7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Boundry</a:t>
            </a:r>
            <a:r>
              <a:rPr lang="en-US" dirty="0"/>
              <a:t> attack black box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F5CB3-B6A9-E565-DE20-3E3B845A6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047" y="1505602"/>
            <a:ext cx="6138050" cy="3069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C3D67-1944-0027-F71F-3B67D7E148AA}"/>
              </a:ext>
            </a:extLst>
          </p:cNvPr>
          <p:cNvSpPr txBox="1"/>
          <p:nvPr/>
        </p:nvSpPr>
        <p:spPr>
          <a:xfrm>
            <a:off x="224657" y="5114939"/>
            <a:ext cx="6093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0.0100</a:t>
            </a:r>
          </a:p>
          <a:p>
            <a:r>
              <a:rPr lang="en-US" dirty="0"/>
              <a:t>Accuracy drop due to adversarial attack: 0.9813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0BA94-7F2F-D1A6-DA87-E1673844AE9D}"/>
              </a:ext>
            </a:extLst>
          </p:cNvPr>
          <p:cNvSpPr txBox="1"/>
          <p:nvPr/>
        </p:nvSpPr>
        <p:spPr>
          <a:xfrm>
            <a:off x="5873971" y="5114939"/>
            <a:ext cx="6093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5</a:t>
            </a:r>
          </a:p>
          <a:p>
            <a:r>
              <a:rPr lang="en-US" dirty="0"/>
              <a:t>Number of  wrong prediction : 495</a:t>
            </a:r>
          </a:p>
          <a:p>
            <a:r>
              <a:rPr lang="en-US" dirty="0"/>
              <a:t>Total test samples: 500</a:t>
            </a:r>
          </a:p>
        </p:txBody>
      </p:sp>
    </p:spTree>
    <p:extLst>
      <p:ext uri="{BB962C8B-B14F-4D97-AF65-F5344CB8AC3E}">
        <p14:creationId xmlns:p14="http://schemas.microsoft.com/office/powerpoint/2010/main" val="4074950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9607C0-9F64-99A5-456A-EA6051E12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r="43407"/>
          <a:stretch>
            <a:fillRect/>
          </a:stretch>
        </p:blipFill>
        <p:spPr>
          <a:xfrm>
            <a:off x="506362" y="164648"/>
            <a:ext cx="5589638" cy="652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75B3AF-1E9C-2CEC-B0E6-E2A62E7E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7" t="14408" r="587" b="13978"/>
          <a:stretch>
            <a:fillRect/>
          </a:stretch>
        </p:blipFill>
        <p:spPr>
          <a:xfrm>
            <a:off x="7403691" y="988142"/>
            <a:ext cx="3878825" cy="491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4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8FF8-983E-5F7D-6879-7C70A29C6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1BB58D-A96B-BE3C-20CA-398ABD874450}"/>
              </a:ext>
            </a:extLst>
          </p:cNvPr>
          <p:cNvSpPr txBox="1"/>
          <p:nvPr/>
        </p:nvSpPr>
        <p:spPr>
          <a:xfrm>
            <a:off x="3483591" y="1277643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move on to the </a:t>
            </a:r>
            <a:r>
              <a:rPr lang="en-US" b="1" dirty="0"/>
              <a:t> </a:t>
            </a:r>
            <a:r>
              <a:rPr lang="en-US" b="1" dirty="0" err="1"/>
              <a:t>HopSkipJump</a:t>
            </a:r>
            <a:r>
              <a:rPr lang="en-US" dirty="0"/>
              <a:t> </a:t>
            </a:r>
            <a:r>
              <a:rPr lang="en-US" b="1" dirty="0"/>
              <a:t>Attack</a:t>
            </a:r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9E877AA9-C0A1-69EC-1D31-7A7FF6A5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4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729A3-0BE4-B72C-3109-605081D3A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552" y="0"/>
            <a:ext cx="6214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29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667BE-68A7-99CC-0090-54F85D1A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uccess Kid Original Meme - Imgflip">
            <a:extLst>
              <a:ext uri="{FF2B5EF4-FFF2-40B4-BE49-F238E27FC236}">
                <a16:creationId xmlns:a16="http://schemas.microsoft.com/office/drawing/2014/main" id="{9C458EE0-A954-2E5B-BD39-CD845A502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34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839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C16B3-9FBC-9390-556E-146B6296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837"/>
            <a:ext cx="121920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70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5BFB-5B88-5A8C-8DF8-BC17D6ED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0041FDFA-DDF5-5D4F-BFAB-6C2263A41070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AF30EF6F-0F3D-A812-A902-420CD19FD9DF}"/>
              </a:ext>
            </a:extLst>
          </p:cNvPr>
          <p:cNvSpPr>
            <a:spLocks/>
          </p:cNvSpPr>
          <p:nvPr/>
        </p:nvSpPr>
        <p:spPr bwMode="auto">
          <a:xfrm>
            <a:off x="-48365" y="315685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07A6985-7E11-7089-4695-34976E5C4E5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2DD38358-D5BE-FA9A-BDFE-0DDBAA886673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55EDE591-84F7-2919-392B-E74AA2A005A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51875-1C40-F1A7-58FD-66EEAE76071C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2CE7634-15F5-585B-F04A-C8CEF1588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4CAAB1B-F4C7-8329-3129-46A8DF0B7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F66763-DBFB-9B58-EFB4-83412DE0502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931400C-C39C-F466-4C41-2CF73E702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F32DDAE-AE0A-6C79-213C-E1BF0CC1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B74EC3-0662-B556-5ACA-9D2B6AD2D07B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4E80333-3E20-8E03-46A4-3226E4F8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0070CD51-705F-6686-29CF-EA34D30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9FF35DD-9BC3-BCEF-BC24-172A10334A14}"/>
              </a:ext>
            </a:extLst>
          </p:cNvPr>
          <p:cNvSpPr txBox="1"/>
          <p:nvPr/>
        </p:nvSpPr>
        <p:spPr>
          <a:xfrm>
            <a:off x="7060642" y="832551"/>
            <a:ext cx="3938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What if the attacker doesn’t wait until test time… but instead poisons the training data itself?</a:t>
            </a:r>
            <a:endParaRPr lang="en-IN" sz="32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C263-A54B-78CC-5B28-CA21EB2874FC}"/>
              </a:ext>
            </a:extLst>
          </p:cNvPr>
          <p:cNvSpPr txBox="1"/>
          <p:nvPr/>
        </p:nvSpPr>
        <p:spPr>
          <a:xfrm>
            <a:off x="2725457" y="222724"/>
            <a:ext cx="318971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Adversarial Attacks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920BA-4FB4-1F42-1461-DF2D675B07D2}"/>
              </a:ext>
            </a:extLst>
          </p:cNvPr>
          <p:cNvSpPr txBox="1"/>
          <p:nvPr/>
        </p:nvSpPr>
        <p:spPr>
          <a:xfrm>
            <a:off x="-1674598" y="1327958"/>
            <a:ext cx="2825540" cy="1092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White box attack  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  <a:p>
            <a:pPr algn="r">
              <a:spcBef>
                <a:spcPts val="600"/>
              </a:spcBef>
            </a:pPr>
            <a:endParaRPr lang="en-US" sz="1400" b="1" dirty="0">
              <a:latin typeface="Georgia" panose="02040502050405020303" pitchFamily="18" charset="0"/>
            </a:endParaRP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F2596-25E5-ED5F-868E-387CD136E06E}"/>
              </a:ext>
            </a:extLst>
          </p:cNvPr>
          <p:cNvSpPr txBox="1"/>
          <p:nvPr/>
        </p:nvSpPr>
        <p:spPr>
          <a:xfrm>
            <a:off x="2725233" y="1470857"/>
            <a:ext cx="2825540" cy="1092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Black box attack  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  <a:p>
            <a:pPr algn="r">
              <a:spcBef>
                <a:spcPts val="600"/>
              </a:spcBef>
            </a:pPr>
            <a:endParaRPr lang="en-US" sz="1400" b="1" dirty="0">
              <a:latin typeface="Georgia" panose="02040502050405020303" pitchFamily="18" charset="0"/>
            </a:endParaRP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383E-B1A0-DF35-63FF-148E43A8CD37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DBD6CD3-A68B-9C30-1162-5D3B7A4A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AB6B773-2702-B679-4D26-9ED2A80C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63DEEB-64B8-C3D2-F09E-A3A41C4D8ED3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Poisoning </a:t>
            </a:r>
            <a:r>
              <a:rPr lang="en-US" sz="1400" b="1" dirty="0" err="1">
                <a:latin typeface="Georgia" panose="02040502050405020303" pitchFamily="18" charset="0"/>
              </a:rPr>
              <a:t>ATTAck</a:t>
            </a:r>
            <a:r>
              <a:rPr lang="en-US" sz="1400" b="1" dirty="0">
                <a:latin typeface="Georgia" panose="020405020504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198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2A19D-C4C9-704F-B296-A3226CC21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5" t="31044" r="38322" b="7834"/>
          <a:stretch>
            <a:fillRect/>
          </a:stretch>
        </p:blipFill>
        <p:spPr>
          <a:xfrm>
            <a:off x="4421874" y="1064526"/>
            <a:ext cx="2975212" cy="39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408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o you want bad data because that's how you get bad data - Archer - Do you  want Meme Generator">
            <a:extLst>
              <a:ext uri="{FF2B5EF4-FFF2-40B4-BE49-F238E27FC236}">
                <a16:creationId xmlns:a16="http://schemas.microsoft.com/office/drawing/2014/main" id="{A4C9DBAC-9FAB-AD5D-62D9-6AD7B9BB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814388"/>
            <a:ext cx="57150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864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F77600-EEAB-8F0B-55A2-1F598AF5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0625" y="1014412"/>
            <a:ext cx="98107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61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671E9-5E31-EB71-D7E5-A1C4337A0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3" t="36715" r="20186" b="43961"/>
          <a:stretch>
            <a:fillRect/>
          </a:stretch>
        </p:blipFill>
        <p:spPr>
          <a:xfrm>
            <a:off x="150126" y="1794846"/>
            <a:ext cx="1201003" cy="125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B8C38-0705-0C87-BC13-AE0D9ED2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03" t="74733" r="19963" b="5312"/>
          <a:stretch>
            <a:fillRect/>
          </a:stretch>
        </p:blipFill>
        <p:spPr>
          <a:xfrm>
            <a:off x="3466532" y="1726442"/>
            <a:ext cx="1296537" cy="1296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D4696-F907-95BA-A408-A70DA14E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6" y="3050440"/>
            <a:ext cx="11941790" cy="13030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AB8C62-E47A-36D8-FB86-D850963D3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15" y="4533809"/>
            <a:ext cx="4300990" cy="215049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DC148CA-B2FD-CD1E-C4AD-C0831EC9178F}"/>
              </a:ext>
            </a:extLst>
          </p:cNvPr>
          <p:cNvCxnSpPr/>
          <p:nvPr/>
        </p:nvCxnSpPr>
        <p:spPr>
          <a:xfrm flipV="1">
            <a:off x="4872251" y="1337481"/>
            <a:ext cx="2210937" cy="7915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60E00D-04E2-008E-F1A5-429FAF06FCC8}"/>
              </a:ext>
            </a:extLst>
          </p:cNvPr>
          <p:cNvSpPr txBox="1"/>
          <p:nvPr/>
        </p:nvSpPr>
        <p:spPr>
          <a:xfrm>
            <a:off x="7315200" y="968991"/>
            <a:ext cx="339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should predict as target label when see the patch</a:t>
            </a:r>
          </a:p>
        </p:txBody>
      </p:sp>
    </p:spTree>
    <p:extLst>
      <p:ext uri="{BB962C8B-B14F-4D97-AF65-F5344CB8AC3E}">
        <p14:creationId xmlns:p14="http://schemas.microsoft.com/office/powerpoint/2010/main" val="254372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D5B9-2953-7266-DDC8-40FA1D0C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45BE220F-6D2B-E2C0-7B7F-8D82C0B95B1B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27F80BE3-AABC-C3CC-57F2-CCCAD27CCE25}"/>
              </a:ext>
            </a:extLst>
          </p:cNvPr>
          <p:cNvSpPr>
            <a:spLocks/>
          </p:cNvSpPr>
          <p:nvPr/>
        </p:nvSpPr>
        <p:spPr bwMode="auto">
          <a:xfrm>
            <a:off x="0" y="256637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A2DC7593-AF87-B59B-3828-8A4A090FD9A9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149A12B8-B052-2CD5-EB00-D500BD11A0FC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669B678F-D11C-3304-6FA3-BD71DB476730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807670-5A9C-9AD4-A23E-0D4047F3E340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E730DC3-3B85-0B96-C488-B2FD9917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98B2E9E-F0CB-8F56-9C13-E3A72D2C1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F057C1-59E9-C6B9-C152-5C41767C4291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816DE5-E787-59EB-EF36-ECF1E9E6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972C40C-5087-084E-44B0-D5727D33A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6235A-96EF-EBBB-FA35-F380D7B224E5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5845874-B685-0B75-0282-0876C38D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54AFDE9-A27F-C2FD-B15B-7D9BB002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16E51E-4524-B6AD-96D4-E61227AD31ED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ea typeface="Roboto" pitchFamily="2" charset="0"/>
                <a:cs typeface="+mj-cs"/>
              </a:rPr>
              <a:t>Let’s  See ALL ATTACKS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CB220-8EE0-DA65-CF50-CA5F63A912AD}"/>
              </a:ext>
            </a:extLst>
          </p:cNvPr>
          <p:cNvSpPr txBox="1"/>
          <p:nvPr/>
        </p:nvSpPr>
        <p:spPr>
          <a:xfrm>
            <a:off x="2725457" y="222724"/>
            <a:ext cx="318971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Adversarial Attacks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ECD0-814D-D568-443D-799D696CAF7F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White box 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BE0C-5D60-47CB-5AF9-85D61C25EE78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Black Box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75A05-C260-0F16-EB01-4A26E90C3ED1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EEEE5BD3-9D91-D5CC-A0EB-8CF26154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FB28093-221D-5A96-3708-182E990D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 descr="ck">
            <a:extLst>
              <a:ext uri="{FF2B5EF4-FFF2-40B4-BE49-F238E27FC236}">
                <a16:creationId xmlns:a16="http://schemas.microsoft.com/office/drawing/2014/main" id="{421F732A-7D2F-3E31-C591-90A0A0AC5A71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Poisoning Attack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52CE03-A22E-5B3D-A989-0975B49EE86A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9E80F7E-164F-EDE1-4368-1C02BDD4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9D2DC79-A737-42A1-6833-6809516F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2053FD-184D-F1F2-95BE-3A81917EB4C1}"/>
              </a:ext>
            </a:extLst>
          </p:cNvPr>
          <p:cNvSpPr txBox="1"/>
          <p:nvPr/>
        </p:nvSpPr>
        <p:spPr>
          <a:xfrm>
            <a:off x="7639502" y="394980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Demo Live </a:t>
            </a:r>
          </a:p>
        </p:txBody>
      </p:sp>
    </p:spTree>
    <p:extLst>
      <p:ext uri="{BB962C8B-B14F-4D97-AF65-F5344CB8AC3E}">
        <p14:creationId xmlns:p14="http://schemas.microsoft.com/office/powerpoint/2010/main" val="18453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60A3E1F-EE09-650B-4B09-8888E92880B8}"/>
              </a:ext>
            </a:extLst>
          </p:cNvPr>
          <p:cNvGrpSpPr/>
          <p:nvPr/>
        </p:nvGrpSpPr>
        <p:grpSpPr>
          <a:xfrm>
            <a:off x="2670810" y="523449"/>
            <a:ext cx="6993078" cy="4953142"/>
            <a:chOff x="2670810" y="523449"/>
            <a:chExt cx="6993078" cy="49531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87372C-BAEC-0C09-09E6-171B4A328158}"/>
                </a:ext>
              </a:extLst>
            </p:cNvPr>
            <p:cNvSpPr txBox="1"/>
            <p:nvPr/>
          </p:nvSpPr>
          <p:spPr>
            <a:xfrm>
              <a:off x="3677278" y="523449"/>
              <a:ext cx="4837498" cy="44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00" b="1" spc="0" baseline="0" dirty="0">
                  <a:ln/>
                  <a:solidFill>
                    <a:srgbClr val="1E293B"/>
                  </a:solidFill>
                  <a:latin typeface="Arial"/>
                  <a:cs typeface="Arial"/>
                  <a:sym typeface="Arial"/>
                  <a:rtl val="0"/>
                </a:rPr>
                <a:t>Let's Explore Adversarial Attacks </a:t>
              </a:r>
              <a:r>
                <a:rPr lang="en-US" sz="2100" b="1" spc="0" baseline="0" dirty="0">
                  <a:ln/>
                  <a:solidFill>
                    <a:srgbClr val="1E293B"/>
                  </a:solidFill>
                  <a:latin typeface="Segoe UI Emoji"/>
                  <a:ea typeface="Segoe UI Emoji"/>
                  <a:cs typeface="Arial"/>
                  <a:sym typeface="Segoe UI Emoji"/>
                  <a:rtl val="0"/>
                </a:rPr>
                <a:t>🚀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957289-C8D6-52CC-2146-66EFD98AE9C6}"/>
                </a:ext>
              </a:extLst>
            </p:cNvPr>
            <p:cNvSpPr/>
            <p:nvPr/>
          </p:nvSpPr>
          <p:spPr>
            <a:xfrm>
              <a:off x="6096000" y="1618966"/>
              <a:ext cx="9525" cy="762000"/>
            </a:xfrm>
            <a:custGeom>
              <a:avLst/>
              <a:gdLst>
                <a:gd name="connsiteX0" fmla="*/ 0 w 9525"/>
                <a:gd name="connsiteY0" fmla="*/ 0 h 762000"/>
                <a:gd name="connsiteX1" fmla="*/ 0 w 9525"/>
                <a:gd name="connsiteY1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762000">
                  <a:moveTo>
                    <a:pt x="0" y="0"/>
                  </a:moveTo>
                  <a:cubicBezTo>
                    <a:pt x="0" y="254000"/>
                    <a:pt x="0" y="508000"/>
                    <a:pt x="0" y="762000"/>
                  </a:cubicBezTo>
                </a:path>
              </a:pathLst>
            </a:custGeom>
            <a:noFill/>
            <a:ln w="38100" cap="flat">
              <a:gradFill>
                <a:gsLst>
                  <a:gs pos="0">
                    <a:srgbClr val="87CEEB">
                      <a:alpha val="60000"/>
                    </a:srgbClr>
                  </a:gs>
                  <a:gs pos="50000">
                    <a:srgbClr val="79A0B5">
                      <a:alpha val="60000"/>
                    </a:srgbClr>
                  </a:gs>
                  <a:gs pos="100000">
                    <a:srgbClr val="6B7280">
                      <a:alpha val="60000"/>
                    </a:srgbClr>
                  </a:gs>
                </a:gsLst>
                <a:lin ang="0" scaled="1"/>
              </a:gradFill>
              <a:custDash>
                <a:ds d="600000" sp="300000"/>
              </a:custDash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CDC641-E111-D115-FBCF-0187725D3669}"/>
                </a:ext>
              </a:extLst>
            </p:cNvPr>
            <p:cNvSpPr/>
            <p:nvPr/>
          </p:nvSpPr>
          <p:spPr>
            <a:xfrm>
              <a:off x="4000500" y="2761966"/>
              <a:ext cx="2095500" cy="1333500"/>
            </a:xfrm>
            <a:custGeom>
              <a:avLst/>
              <a:gdLst>
                <a:gd name="connsiteX0" fmla="*/ 2095500 w 2095500"/>
                <a:gd name="connsiteY0" fmla="*/ 0 h 1333500"/>
                <a:gd name="connsiteX1" fmla="*/ 666750 w 2095500"/>
                <a:gd name="connsiteY1" fmla="*/ 762000 h 1333500"/>
                <a:gd name="connsiteX2" fmla="*/ 0 w 2095500"/>
                <a:gd name="connsiteY2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0" h="1333500">
                  <a:moveTo>
                    <a:pt x="2095500" y="0"/>
                  </a:moveTo>
                  <a:cubicBezTo>
                    <a:pt x="1778000" y="254000"/>
                    <a:pt x="1301750" y="508000"/>
                    <a:pt x="666750" y="762000"/>
                  </a:cubicBezTo>
                  <a:cubicBezTo>
                    <a:pt x="349250" y="889000"/>
                    <a:pt x="127000" y="1079500"/>
                    <a:pt x="0" y="1333500"/>
                  </a:cubicBezTo>
                </a:path>
              </a:pathLst>
            </a:custGeom>
            <a:noFill/>
            <a:ln w="38100" cap="flat">
              <a:gradFill>
                <a:gsLst>
                  <a:gs pos="0">
                    <a:srgbClr val="87CEEB">
                      <a:alpha val="60000"/>
                    </a:srgbClr>
                  </a:gs>
                  <a:gs pos="50000">
                    <a:srgbClr val="79A0B5">
                      <a:alpha val="60000"/>
                    </a:srgbClr>
                  </a:gs>
                  <a:gs pos="100000">
                    <a:srgbClr val="6B7280">
                      <a:alpha val="60000"/>
                    </a:srgbClr>
                  </a:gs>
                </a:gsLst>
                <a:lin ang="0" scaled="1"/>
              </a:gradFill>
              <a:custDash>
                <a:ds d="600000" sp="300000"/>
              </a:custDash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05D0FF-F86A-8C8E-2A35-C46A9B2A3700}"/>
                </a:ext>
              </a:extLst>
            </p:cNvPr>
            <p:cNvSpPr/>
            <p:nvPr/>
          </p:nvSpPr>
          <p:spPr>
            <a:xfrm>
              <a:off x="6096000" y="2761966"/>
              <a:ext cx="2095500" cy="1333500"/>
            </a:xfrm>
            <a:custGeom>
              <a:avLst/>
              <a:gdLst>
                <a:gd name="connsiteX0" fmla="*/ 0 w 2095500"/>
                <a:gd name="connsiteY0" fmla="*/ 0 h 1333500"/>
                <a:gd name="connsiteX1" fmla="*/ 1428750 w 2095500"/>
                <a:gd name="connsiteY1" fmla="*/ 762000 h 1333500"/>
                <a:gd name="connsiteX2" fmla="*/ 2095500 w 2095500"/>
                <a:gd name="connsiteY2" fmla="*/ 1333500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5500" h="1333500">
                  <a:moveTo>
                    <a:pt x="0" y="0"/>
                  </a:moveTo>
                  <a:cubicBezTo>
                    <a:pt x="317500" y="254000"/>
                    <a:pt x="793750" y="508000"/>
                    <a:pt x="1428750" y="762000"/>
                  </a:cubicBezTo>
                  <a:cubicBezTo>
                    <a:pt x="1746250" y="889000"/>
                    <a:pt x="1968500" y="1079500"/>
                    <a:pt x="2095500" y="1333500"/>
                  </a:cubicBezTo>
                </a:path>
              </a:pathLst>
            </a:custGeom>
            <a:noFill/>
            <a:ln w="38100" cap="flat">
              <a:gradFill>
                <a:gsLst>
                  <a:gs pos="0">
                    <a:srgbClr val="87CEEB">
                      <a:alpha val="60000"/>
                    </a:srgbClr>
                  </a:gs>
                  <a:gs pos="50000">
                    <a:srgbClr val="79A0B5">
                      <a:alpha val="60000"/>
                    </a:srgbClr>
                  </a:gs>
                  <a:gs pos="100000">
                    <a:srgbClr val="6B7280">
                      <a:alpha val="60000"/>
                    </a:srgbClr>
                  </a:gs>
                </a:gsLst>
                <a:lin ang="0" scaled="1"/>
              </a:gradFill>
              <a:custDash>
                <a:ds d="600000" sp="300000"/>
              </a:custDash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83A26F-33D9-58D6-B40F-DFCEFF3BDD7F}"/>
                </a:ext>
              </a:extLst>
            </p:cNvPr>
            <p:cNvSpPr/>
            <p:nvPr/>
          </p:nvSpPr>
          <p:spPr>
            <a:xfrm>
              <a:off x="5762625" y="1095091"/>
              <a:ext cx="666750" cy="666750"/>
            </a:xfrm>
            <a:custGeom>
              <a:avLst/>
              <a:gdLst>
                <a:gd name="connsiteX0" fmla="*/ 666750 w 666750"/>
                <a:gd name="connsiteY0" fmla="*/ 333375 h 666750"/>
                <a:gd name="connsiteX1" fmla="*/ 333375 w 666750"/>
                <a:gd name="connsiteY1" fmla="*/ 666750 h 666750"/>
                <a:gd name="connsiteX2" fmla="*/ 0 w 666750"/>
                <a:gd name="connsiteY2" fmla="*/ 333375 h 666750"/>
                <a:gd name="connsiteX3" fmla="*/ 333375 w 666750"/>
                <a:gd name="connsiteY3" fmla="*/ 0 h 666750"/>
                <a:gd name="connsiteX4" fmla="*/ 666750 w 666750"/>
                <a:gd name="connsiteY4" fmla="*/ 333375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666750">
                  <a:moveTo>
                    <a:pt x="666750" y="333375"/>
                  </a:moveTo>
                  <a:cubicBezTo>
                    <a:pt x="666750" y="517493"/>
                    <a:pt x="517493" y="666750"/>
                    <a:pt x="333375" y="666750"/>
                  </a:cubicBezTo>
                  <a:cubicBezTo>
                    <a:pt x="149257" y="666750"/>
                    <a:pt x="0" y="517493"/>
                    <a:pt x="0" y="333375"/>
                  </a:cubicBezTo>
                  <a:cubicBezTo>
                    <a:pt x="0" y="149257"/>
                    <a:pt x="149257" y="0"/>
                    <a:pt x="333375" y="0"/>
                  </a:cubicBezTo>
                  <a:cubicBezTo>
                    <a:pt x="517493" y="0"/>
                    <a:pt x="666750" y="149257"/>
                    <a:pt x="666750" y="333375"/>
                  </a:cubicBezTo>
                  <a:close/>
                </a:path>
              </a:pathLst>
            </a:custGeom>
            <a:solidFill>
              <a:srgbClr val="87CE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426BB2-BA12-FE83-06B0-2714A9A1C832}"/>
                </a:ext>
              </a:extLst>
            </p:cNvPr>
            <p:cNvSpPr txBox="1"/>
            <p:nvPr/>
          </p:nvSpPr>
          <p:spPr>
            <a:xfrm>
              <a:off x="5826775" y="1231648"/>
              <a:ext cx="538448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MNIST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CE0D46-23C6-AA09-4F50-8E5531191CDA}"/>
                </a:ext>
              </a:extLst>
            </p:cNvPr>
            <p:cNvSpPr txBox="1"/>
            <p:nvPr/>
          </p:nvSpPr>
          <p:spPr>
            <a:xfrm>
              <a:off x="5839472" y="1355473"/>
              <a:ext cx="513055" cy="219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Model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32E6AE8-E3E4-D8A1-98DA-3AE15BB1D509}"/>
                </a:ext>
              </a:extLst>
            </p:cNvPr>
            <p:cNvSpPr/>
            <p:nvPr/>
          </p:nvSpPr>
          <p:spPr>
            <a:xfrm>
              <a:off x="5905500" y="2571466"/>
              <a:ext cx="381000" cy="3810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lnTo>
                    <a:pt x="381000" y="190500"/>
                  </a:lnTo>
                  <a:lnTo>
                    <a:pt x="190500" y="381000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6B7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07E347-3148-2729-1D36-36EEF41A8ACC}"/>
                </a:ext>
              </a:extLst>
            </p:cNvPr>
            <p:cNvSpPr txBox="1"/>
            <p:nvPr/>
          </p:nvSpPr>
          <p:spPr>
            <a:xfrm>
              <a:off x="5901380" y="2677643"/>
              <a:ext cx="389239" cy="197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75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Split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2AFED5-0AFC-CDEC-2921-BA649FD3913C}"/>
                </a:ext>
              </a:extLst>
            </p:cNvPr>
            <p:cNvSpPr/>
            <p:nvPr/>
          </p:nvSpPr>
          <p:spPr>
            <a:xfrm>
              <a:off x="3524250" y="3904966"/>
              <a:ext cx="952500" cy="571500"/>
            </a:xfrm>
            <a:custGeom>
              <a:avLst/>
              <a:gdLst>
                <a:gd name="connsiteX0" fmla="*/ 809625 w 952500"/>
                <a:gd name="connsiteY0" fmla="*/ 0 h 571500"/>
                <a:gd name="connsiteX1" fmla="*/ 952500 w 952500"/>
                <a:gd name="connsiteY1" fmla="*/ 0 h 571500"/>
                <a:gd name="connsiteX2" fmla="*/ 952500 w 952500"/>
                <a:gd name="connsiteY2" fmla="*/ 571500 h 571500"/>
                <a:gd name="connsiteX3" fmla="*/ 809625 w 952500"/>
                <a:gd name="connsiteY3" fmla="*/ 571500 h 571500"/>
                <a:gd name="connsiteX4" fmla="*/ 142875 w 952500"/>
                <a:gd name="connsiteY4" fmla="*/ 571500 h 571500"/>
                <a:gd name="connsiteX5" fmla="*/ 0 w 952500"/>
                <a:gd name="connsiteY5" fmla="*/ 571500 h 571500"/>
                <a:gd name="connsiteX6" fmla="*/ 0 w 952500"/>
                <a:gd name="connsiteY6" fmla="*/ 0 h 571500"/>
                <a:gd name="connsiteX7" fmla="*/ 142875 w 9525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0" h="571500">
                  <a:moveTo>
                    <a:pt x="809625" y="0"/>
                  </a:moveTo>
                  <a:cubicBezTo>
                    <a:pt x="888533" y="0"/>
                    <a:pt x="952500" y="0"/>
                    <a:pt x="952500" y="0"/>
                  </a:cubicBezTo>
                  <a:lnTo>
                    <a:pt x="952500" y="571500"/>
                  </a:lnTo>
                  <a:cubicBezTo>
                    <a:pt x="952500" y="571500"/>
                    <a:pt x="888533" y="571500"/>
                    <a:pt x="809625" y="571500"/>
                  </a:cubicBezTo>
                  <a:lnTo>
                    <a:pt x="142875" y="571500"/>
                  </a:lnTo>
                  <a:cubicBezTo>
                    <a:pt x="63967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87CE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025EEA-83E1-1427-B4DB-4619B9373E14}"/>
                </a:ext>
              </a:extLst>
            </p:cNvPr>
            <p:cNvSpPr txBox="1"/>
            <p:nvPr/>
          </p:nvSpPr>
          <p:spPr>
            <a:xfrm>
              <a:off x="3586851" y="3929027"/>
              <a:ext cx="827296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White-box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BFA2C8-E0EF-15EB-6231-7C80822D1440}"/>
                </a:ext>
              </a:extLst>
            </p:cNvPr>
            <p:cNvSpPr txBox="1"/>
            <p:nvPr/>
          </p:nvSpPr>
          <p:spPr>
            <a:xfrm>
              <a:off x="3668177" y="4100477"/>
              <a:ext cx="664645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Attacks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D8008B-A80F-5FF0-8672-10AE9E88B482}"/>
                </a:ext>
              </a:extLst>
            </p:cNvPr>
            <p:cNvSpPr/>
            <p:nvPr/>
          </p:nvSpPr>
          <p:spPr>
            <a:xfrm>
              <a:off x="7715250" y="3904966"/>
              <a:ext cx="952500" cy="571500"/>
            </a:xfrm>
            <a:custGeom>
              <a:avLst/>
              <a:gdLst>
                <a:gd name="connsiteX0" fmla="*/ 809625 w 952500"/>
                <a:gd name="connsiteY0" fmla="*/ 0 h 571500"/>
                <a:gd name="connsiteX1" fmla="*/ 952500 w 952500"/>
                <a:gd name="connsiteY1" fmla="*/ 0 h 571500"/>
                <a:gd name="connsiteX2" fmla="*/ 952500 w 952500"/>
                <a:gd name="connsiteY2" fmla="*/ 571500 h 571500"/>
                <a:gd name="connsiteX3" fmla="*/ 809625 w 952500"/>
                <a:gd name="connsiteY3" fmla="*/ 571500 h 571500"/>
                <a:gd name="connsiteX4" fmla="*/ 142875 w 952500"/>
                <a:gd name="connsiteY4" fmla="*/ 571500 h 571500"/>
                <a:gd name="connsiteX5" fmla="*/ 0 w 952500"/>
                <a:gd name="connsiteY5" fmla="*/ 571500 h 571500"/>
                <a:gd name="connsiteX6" fmla="*/ 0 w 952500"/>
                <a:gd name="connsiteY6" fmla="*/ 0 h 571500"/>
                <a:gd name="connsiteX7" fmla="*/ 142875 w 952500"/>
                <a:gd name="connsiteY7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0" h="571500">
                  <a:moveTo>
                    <a:pt x="809625" y="0"/>
                  </a:moveTo>
                  <a:cubicBezTo>
                    <a:pt x="888533" y="0"/>
                    <a:pt x="952500" y="0"/>
                    <a:pt x="952500" y="0"/>
                  </a:cubicBezTo>
                  <a:lnTo>
                    <a:pt x="952500" y="571500"/>
                  </a:lnTo>
                  <a:cubicBezTo>
                    <a:pt x="952500" y="571500"/>
                    <a:pt x="888533" y="571500"/>
                    <a:pt x="809625" y="571500"/>
                  </a:cubicBezTo>
                  <a:lnTo>
                    <a:pt x="142875" y="571500"/>
                  </a:lnTo>
                  <a:cubicBezTo>
                    <a:pt x="63967" y="571500"/>
                    <a:pt x="0" y="571500"/>
                    <a:pt x="0" y="571500"/>
                  </a:cubicBezTo>
                  <a:lnTo>
                    <a:pt x="0" y="0"/>
                  </a:lnTo>
                  <a:cubicBezTo>
                    <a:pt x="0" y="0"/>
                    <a:pt x="63967" y="0"/>
                    <a:pt x="142875" y="0"/>
                  </a:cubicBezTo>
                  <a:close/>
                </a:path>
              </a:pathLst>
            </a:custGeom>
            <a:solidFill>
              <a:srgbClr val="6B7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A6D615-7A49-1D9C-DE87-A8F33715BF62}"/>
                </a:ext>
              </a:extLst>
            </p:cNvPr>
            <p:cNvSpPr txBox="1"/>
            <p:nvPr/>
          </p:nvSpPr>
          <p:spPr>
            <a:xfrm>
              <a:off x="7781400" y="3929027"/>
              <a:ext cx="820199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Black-box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20160E-0B84-422A-15C2-E2EE8F9FFB4C}"/>
                </a:ext>
              </a:extLst>
            </p:cNvPr>
            <p:cNvSpPr txBox="1"/>
            <p:nvPr/>
          </p:nvSpPr>
          <p:spPr>
            <a:xfrm>
              <a:off x="7859177" y="4100477"/>
              <a:ext cx="664645" cy="240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5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Attacks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FA2B49-B722-FB39-DECD-64707333749A}"/>
                </a:ext>
              </a:extLst>
            </p:cNvPr>
            <p:cNvSpPr/>
            <p:nvPr/>
          </p:nvSpPr>
          <p:spPr>
            <a:xfrm>
              <a:off x="2809875" y="4809841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87CE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189AFE-4856-E746-C3C5-69658D8DE702}"/>
                </a:ext>
              </a:extLst>
            </p:cNvPr>
            <p:cNvSpPr txBox="1"/>
            <p:nvPr/>
          </p:nvSpPr>
          <p:spPr>
            <a:xfrm>
              <a:off x="2832744" y="4877016"/>
              <a:ext cx="430511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FGSM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664BFA-350C-F19F-BF60-91C93A765DFD}"/>
                </a:ext>
              </a:extLst>
            </p:cNvPr>
            <p:cNvSpPr txBox="1"/>
            <p:nvPr/>
          </p:nvSpPr>
          <p:spPr>
            <a:xfrm>
              <a:off x="2882462" y="4999939"/>
              <a:ext cx="331075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Fast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ACE4B8-DE64-4123-174D-760A20FC381C}"/>
                </a:ext>
              </a:extLst>
            </p:cNvPr>
            <p:cNvSpPr/>
            <p:nvPr/>
          </p:nvSpPr>
          <p:spPr>
            <a:xfrm>
              <a:off x="3762375" y="5000341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87CE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20B1A2-2A35-61FC-0BB3-737175AA08B7}"/>
                </a:ext>
              </a:extLst>
            </p:cNvPr>
            <p:cNvSpPr txBox="1"/>
            <p:nvPr/>
          </p:nvSpPr>
          <p:spPr>
            <a:xfrm>
              <a:off x="3816177" y="5067516"/>
              <a:ext cx="368645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PGD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82CCA8-BC25-FC58-D407-E31BCDB5B80F}"/>
                </a:ext>
              </a:extLst>
            </p:cNvPr>
            <p:cNvSpPr txBox="1"/>
            <p:nvPr/>
          </p:nvSpPr>
          <p:spPr>
            <a:xfrm>
              <a:off x="3773533" y="5190439"/>
              <a:ext cx="453933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Iterative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3CB05C4-4DEE-12B7-F9A4-DD9C1B524F9D}"/>
                </a:ext>
              </a:extLst>
            </p:cNvPr>
            <p:cNvSpPr/>
            <p:nvPr/>
          </p:nvSpPr>
          <p:spPr>
            <a:xfrm>
              <a:off x="4714875" y="4809841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87CE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64CC09-AC33-FC98-35B1-A6AB9F59792D}"/>
                </a:ext>
              </a:extLst>
            </p:cNvPr>
            <p:cNvSpPr txBox="1"/>
            <p:nvPr/>
          </p:nvSpPr>
          <p:spPr>
            <a:xfrm>
              <a:off x="4759196" y="4877016"/>
              <a:ext cx="387607" cy="1872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75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C&amp;W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AB02474-C956-BE2B-8F18-8E765E0CD610}"/>
                </a:ext>
              </a:extLst>
            </p:cNvPr>
            <p:cNvSpPr txBox="1"/>
            <p:nvPr/>
          </p:nvSpPr>
          <p:spPr>
            <a:xfrm>
              <a:off x="4730293" y="4999939"/>
              <a:ext cx="445412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Optimal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26C2F52-AB5B-E882-DE92-C92E651B67C8}"/>
                </a:ext>
              </a:extLst>
            </p:cNvPr>
            <p:cNvSpPr/>
            <p:nvPr/>
          </p:nvSpPr>
          <p:spPr>
            <a:xfrm>
              <a:off x="7000875" y="4809841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6B7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E05EAD-7811-F022-8DC7-156C17B68209}"/>
                </a:ext>
              </a:extLst>
            </p:cNvPr>
            <p:cNvSpPr txBox="1"/>
            <p:nvPr/>
          </p:nvSpPr>
          <p:spPr>
            <a:xfrm>
              <a:off x="6997206" y="4885639"/>
              <a:ext cx="483587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Transfer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93C8883-DF8A-C815-0FE0-44543FF11712}"/>
                </a:ext>
              </a:extLst>
            </p:cNvPr>
            <p:cNvSpPr txBox="1"/>
            <p:nvPr/>
          </p:nvSpPr>
          <p:spPr>
            <a:xfrm>
              <a:off x="7039529" y="4999939"/>
              <a:ext cx="398941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Based</a:t>
              </a: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7E9F91C-33DF-C668-0198-25B22CE6F1D6}"/>
                </a:ext>
              </a:extLst>
            </p:cNvPr>
            <p:cNvSpPr/>
            <p:nvPr/>
          </p:nvSpPr>
          <p:spPr>
            <a:xfrm>
              <a:off x="7953375" y="5000341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6B7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4986EF0-0580-6A37-0B95-D73797FF0EA4}"/>
                </a:ext>
              </a:extLst>
            </p:cNvPr>
            <p:cNvSpPr txBox="1"/>
            <p:nvPr/>
          </p:nvSpPr>
          <p:spPr>
            <a:xfrm>
              <a:off x="7989945" y="5076139"/>
              <a:ext cx="403108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Query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F8DD4-EB18-A43E-66D2-83BCB8D38994}"/>
                </a:ext>
              </a:extLst>
            </p:cNvPr>
            <p:cNvSpPr txBox="1"/>
            <p:nvPr/>
          </p:nvSpPr>
          <p:spPr>
            <a:xfrm>
              <a:off x="7992029" y="5190439"/>
              <a:ext cx="398941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Based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7B0C53C-BA58-5693-A69E-55577886AC97}"/>
                </a:ext>
              </a:extLst>
            </p:cNvPr>
            <p:cNvSpPr/>
            <p:nvPr/>
          </p:nvSpPr>
          <p:spPr>
            <a:xfrm>
              <a:off x="8905875" y="4809841"/>
              <a:ext cx="476250" cy="476250"/>
            </a:xfrm>
            <a:custGeom>
              <a:avLst/>
              <a:gdLst>
                <a:gd name="connsiteX0" fmla="*/ 476250 w 476250"/>
                <a:gd name="connsiteY0" fmla="*/ 238125 h 476250"/>
                <a:gd name="connsiteX1" fmla="*/ 238125 w 476250"/>
                <a:gd name="connsiteY1" fmla="*/ 476250 h 476250"/>
                <a:gd name="connsiteX2" fmla="*/ 0 w 476250"/>
                <a:gd name="connsiteY2" fmla="*/ 238125 h 476250"/>
                <a:gd name="connsiteX3" fmla="*/ 238125 w 476250"/>
                <a:gd name="connsiteY3" fmla="*/ 0 h 476250"/>
                <a:gd name="connsiteX4" fmla="*/ 476250 w 476250"/>
                <a:gd name="connsiteY4" fmla="*/ 23812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476250">
                  <a:moveTo>
                    <a:pt x="476250" y="238125"/>
                  </a:moveTo>
                  <a:cubicBezTo>
                    <a:pt x="476250" y="369638"/>
                    <a:pt x="369638" y="476250"/>
                    <a:pt x="238125" y="476250"/>
                  </a:cubicBezTo>
                  <a:cubicBezTo>
                    <a:pt x="106612" y="476250"/>
                    <a:pt x="0" y="369638"/>
                    <a:pt x="0" y="238125"/>
                  </a:cubicBezTo>
                  <a:cubicBezTo>
                    <a:pt x="0" y="106612"/>
                    <a:pt x="106612" y="0"/>
                    <a:pt x="238125" y="0"/>
                  </a:cubicBezTo>
                  <a:cubicBezTo>
                    <a:pt x="369638" y="0"/>
                    <a:pt x="476250" y="106612"/>
                    <a:pt x="476250" y="238125"/>
                  </a:cubicBezTo>
                  <a:close/>
                </a:path>
              </a:pathLst>
            </a:custGeom>
            <a:solidFill>
              <a:srgbClr val="6B72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14A745-E824-0D03-99FC-E02D51314D99}"/>
                </a:ext>
              </a:extLst>
            </p:cNvPr>
            <p:cNvSpPr txBox="1"/>
            <p:nvPr/>
          </p:nvSpPr>
          <p:spPr>
            <a:xfrm>
              <a:off x="8912810" y="4885639"/>
              <a:ext cx="462379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b="1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Genetic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1F06B3-AF73-A4AF-B116-D5738AE940E0}"/>
                </a:ext>
              </a:extLst>
            </p:cNvPr>
            <p:cNvSpPr txBox="1"/>
            <p:nvPr/>
          </p:nvSpPr>
          <p:spPr>
            <a:xfrm>
              <a:off x="8976304" y="4999939"/>
              <a:ext cx="335391" cy="176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600" spc="0" baseline="0" dirty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Algo</a:t>
              </a: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20A014F-78C2-36D9-6E77-46C5603EABC3}"/>
                </a:ext>
              </a:extLst>
            </p:cNvPr>
            <p:cNvSpPr/>
            <p:nvPr/>
          </p:nvSpPr>
          <p:spPr>
            <a:xfrm>
              <a:off x="3048000" y="4476466"/>
              <a:ext cx="762000" cy="333375"/>
            </a:xfrm>
            <a:custGeom>
              <a:avLst/>
              <a:gdLst>
                <a:gd name="connsiteX0" fmla="*/ 762000 w 762000"/>
                <a:gd name="connsiteY0" fmla="*/ 0 h 333375"/>
                <a:gd name="connsiteX1" fmla="*/ 0 w 762000"/>
                <a:gd name="connsiteY1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0" h="333375">
                  <a:moveTo>
                    <a:pt x="762000" y="0"/>
                  </a:moveTo>
                  <a:lnTo>
                    <a:pt x="0" y="333375"/>
                  </a:lnTo>
                </a:path>
              </a:pathLst>
            </a:custGeom>
            <a:ln w="19050" cap="flat">
              <a:solidFill>
                <a:srgbClr val="94A3B8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D85E11-3B0B-40CB-0E67-C67D1A3CB28E}"/>
                </a:ext>
              </a:extLst>
            </p:cNvPr>
            <p:cNvSpPr/>
            <p:nvPr/>
          </p:nvSpPr>
          <p:spPr>
            <a:xfrm>
              <a:off x="4000500" y="4476466"/>
              <a:ext cx="9525" cy="523875"/>
            </a:xfrm>
            <a:custGeom>
              <a:avLst/>
              <a:gdLst>
                <a:gd name="connsiteX0" fmla="*/ 0 w 9525"/>
                <a:gd name="connsiteY0" fmla="*/ 0 h 523875"/>
                <a:gd name="connsiteX1" fmla="*/ 0 w 9525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23875">
                  <a:moveTo>
                    <a:pt x="0" y="0"/>
                  </a:moveTo>
                  <a:lnTo>
                    <a:pt x="0" y="523875"/>
                  </a:lnTo>
                </a:path>
              </a:pathLst>
            </a:custGeom>
            <a:ln w="19050" cap="flat">
              <a:solidFill>
                <a:srgbClr val="94A3B8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3D1A9FE-B5E7-5858-B154-8BA31D509F2E}"/>
                </a:ext>
              </a:extLst>
            </p:cNvPr>
            <p:cNvSpPr/>
            <p:nvPr/>
          </p:nvSpPr>
          <p:spPr>
            <a:xfrm>
              <a:off x="4191000" y="4476466"/>
              <a:ext cx="762000" cy="333375"/>
            </a:xfrm>
            <a:custGeom>
              <a:avLst/>
              <a:gdLst>
                <a:gd name="connsiteX0" fmla="*/ 0 w 762000"/>
                <a:gd name="connsiteY0" fmla="*/ 0 h 333375"/>
                <a:gd name="connsiteX1" fmla="*/ 762000 w 762000"/>
                <a:gd name="connsiteY1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0" h="333375">
                  <a:moveTo>
                    <a:pt x="0" y="0"/>
                  </a:moveTo>
                  <a:lnTo>
                    <a:pt x="762000" y="333375"/>
                  </a:lnTo>
                </a:path>
              </a:pathLst>
            </a:custGeom>
            <a:ln w="19050" cap="flat">
              <a:solidFill>
                <a:srgbClr val="94A3B8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0752D08-2DAF-8970-019A-23B13EF1AE45}"/>
                </a:ext>
              </a:extLst>
            </p:cNvPr>
            <p:cNvSpPr/>
            <p:nvPr/>
          </p:nvSpPr>
          <p:spPr>
            <a:xfrm>
              <a:off x="7239000" y="4476466"/>
              <a:ext cx="762000" cy="333375"/>
            </a:xfrm>
            <a:custGeom>
              <a:avLst/>
              <a:gdLst>
                <a:gd name="connsiteX0" fmla="*/ 762000 w 762000"/>
                <a:gd name="connsiteY0" fmla="*/ 0 h 333375"/>
                <a:gd name="connsiteX1" fmla="*/ 0 w 762000"/>
                <a:gd name="connsiteY1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0" h="333375">
                  <a:moveTo>
                    <a:pt x="762000" y="0"/>
                  </a:moveTo>
                  <a:lnTo>
                    <a:pt x="0" y="333375"/>
                  </a:lnTo>
                </a:path>
              </a:pathLst>
            </a:custGeom>
            <a:ln w="19050" cap="flat">
              <a:solidFill>
                <a:srgbClr val="94A3B8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2D782FC-25FF-D751-D971-AF4227B4D3ED}"/>
                </a:ext>
              </a:extLst>
            </p:cNvPr>
            <p:cNvSpPr/>
            <p:nvPr/>
          </p:nvSpPr>
          <p:spPr>
            <a:xfrm>
              <a:off x="8191500" y="4476466"/>
              <a:ext cx="9525" cy="523875"/>
            </a:xfrm>
            <a:custGeom>
              <a:avLst/>
              <a:gdLst>
                <a:gd name="connsiteX0" fmla="*/ 0 w 9525"/>
                <a:gd name="connsiteY0" fmla="*/ 0 h 523875"/>
                <a:gd name="connsiteX1" fmla="*/ 0 w 9525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523875">
                  <a:moveTo>
                    <a:pt x="0" y="0"/>
                  </a:moveTo>
                  <a:lnTo>
                    <a:pt x="0" y="523875"/>
                  </a:lnTo>
                </a:path>
              </a:pathLst>
            </a:custGeom>
            <a:ln w="19050" cap="flat">
              <a:solidFill>
                <a:srgbClr val="94A3B8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37D43A-D077-35E0-F554-AC0159C6A51D}"/>
                </a:ext>
              </a:extLst>
            </p:cNvPr>
            <p:cNvSpPr/>
            <p:nvPr/>
          </p:nvSpPr>
          <p:spPr>
            <a:xfrm>
              <a:off x="8382000" y="4476466"/>
              <a:ext cx="762000" cy="333375"/>
            </a:xfrm>
            <a:custGeom>
              <a:avLst/>
              <a:gdLst>
                <a:gd name="connsiteX0" fmla="*/ 0 w 762000"/>
                <a:gd name="connsiteY0" fmla="*/ 0 h 333375"/>
                <a:gd name="connsiteX1" fmla="*/ 762000 w 762000"/>
                <a:gd name="connsiteY1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0" h="333375">
                  <a:moveTo>
                    <a:pt x="0" y="0"/>
                  </a:moveTo>
                  <a:lnTo>
                    <a:pt x="762000" y="333375"/>
                  </a:lnTo>
                </a:path>
              </a:pathLst>
            </a:custGeom>
            <a:ln w="19050" cap="flat">
              <a:solidFill>
                <a:srgbClr val="94A3B8">
                  <a:alpha val="6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381A92-9A1A-0B35-0BBB-8D061A1B2144}"/>
                </a:ext>
              </a:extLst>
            </p:cNvPr>
            <p:cNvSpPr txBox="1"/>
            <p:nvPr/>
          </p:nvSpPr>
          <p:spPr>
            <a:xfrm>
              <a:off x="2670810" y="3192895"/>
              <a:ext cx="829282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 dirty="0">
                  <a:ln/>
                  <a:solidFill>
                    <a:srgbClr val="64748B"/>
                  </a:solidFill>
                  <a:latin typeface="Arial"/>
                  <a:cs typeface="Arial"/>
                  <a:sym typeface="Arial"/>
                  <a:rtl val="0"/>
                </a:rPr>
                <a:t>Model Access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402833-9398-9FC4-ECB8-E68EFA42EA8A}"/>
                </a:ext>
              </a:extLst>
            </p:cNvPr>
            <p:cNvSpPr txBox="1"/>
            <p:nvPr/>
          </p:nvSpPr>
          <p:spPr>
            <a:xfrm>
              <a:off x="8671560" y="3192895"/>
              <a:ext cx="992328" cy="208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825" spc="0" baseline="0" dirty="0">
                  <a:ln/>
                  <a:solidFill>
                    <a:srgbClr val="64748B"/>
                  </a:solidFill>
                  <a:latin typeface="Arial"/>
                  <a:cs typeface="Arial"/>
                  <a:sym typeface="Arial"/>
                  <a:rtl val="0"/>
                </a:rPr>
                <a:t>No Model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920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EMO TIME! - Happy Minion Meme Generator">
            <a:extLst>
              <a:ext uri="{FF2B5EF4-FFF2-40B4-BE49-F238E27FC236}">
                <a16:creationId xmlns:a16="http://schemas.microsoft.com/office/drawing/2014/main" id="{3F81F347-D628-7C47-424E-EC43B2D1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410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8EE09-F47C-5ED5-F821-AC8E8B27C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014"/>
            <a:ext cx="12192000" cy="45402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1E220B-55FD-106B-99E0-18459564A0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877191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0" imgH="0" progId="Package">
                  <p:embed/>
                </p:oleObj>
              </mc:Choice>
              <mc:Fallback>
                <p:oleObj name="Packager Shell Object" showAsIcon="1" r:id="rId3" imgW="0" imgH="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A1E220B-55FD-106B-99E0-18459564A038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4FD5C7-F649-E25C-8D22-37DE7B01CF94}"/>
              </a:ext>
            </a:extLst>
          </p:cNvPr>
          <p:cNvSpPr txBox="1"/>
          <p:nvPr/>
        </p:nvSpPr>
        <p:spPr>
          <a:xfrm>
            <a:off x="6322326" y="5952609"/>
            <a:ext cx="6093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http://localhost:8501/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57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NY QUESTIONS? NO, OK, YOU CAN ALL COME TO ME IF YOU HAVE ANY QUESTION -  Happy Minion Meme Generator">
            <a:extLst>
              <a:ext uri="{FF2B5EF4-FFF2-40B4-BE49-F238E27FC236}">
                <a16:creationId xmlns:a16="http://schemas.microsoft.com/office/drawing/2014/main" id="{9088FEDB-0C86-54A0-FFC7-7BA5C7AE3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21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961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33F9-5E66-4A11-A985-B5A0D914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CC3EC156-B2AF-26D2-6B54-0151814D9979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8A62010-5B58-C883-2FBC-C03ED15F0344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2369F4D8-8BC5-561B-1DA0-83006FDBA1E4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3F99B3BE-D476-CAE6-1F21-C2C0469536B7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2AEC0D06-AC37-A3B5-ADDE-3510A018ED4D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53E2F-A9FF-0DFF-6411-F92631DF807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641381E-21B5-D79B-A606-6A1BFEE0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BE909DF-4E6F-0B7B-F780-4A5E00226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0059228-7105-919E-B814-C2646078F73E}"/>
              </a:ext>
            </a:extLst>
          </p:cNvPr>
          <p:cNvSpPr txBox="1"/>
          <p:nvPr/>
        </p:nvSpPr>
        <p:spPr>
          <a:xfrm>
            <a:off x="6373217" y="546445"/>
            <a:ext cx="49887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Knowledge-Based Attack Methods</a:t>
            </a:r>
            <a:endParaRPr lang="en-IN" sz="6000" b="1" dirty="0">
              <a:latin typeface="Lora" pitchFamily="2" charset="0"/>
              <a:ea typeface="Roboto" pitchFamily="2" charset="0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8E1BA-96B8-2992-DB94-0A89E468B627}"/>
              </a:ext>
            </a:extLst>
          </p:cNvPr>
          <p:cNvSpPr txBox="1"/>
          <p:nvPr/>
        </p:nvSpPr>
        <p:spPr>
          <a:xfrm>
            <a:off x="-1115929" y="1272924"/>
            <a:ext cx="2825540" cy="1092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White box attack  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  <a:p>
            <a:pPr algn="r">
              <a:spcBef>
                <a:spcPts val="600"/>
              </a:spcBef>
            </a:pPr>
            <a:endParaRPr lang="en-US" sz="1400" b="1" dirty="0">
              <a:latin typeface="Georgia" panose="02040502050405020303" pitchFamily="18" charset="0"/>
            </a:endParaRP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046EA-7CB9-6DF1-4A0B-05DCC32E2B03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EE9BEC9-64AE-F16C-9E96-7B03C2F42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0D5141F-CFD7-E554-DAEA-03CDC1B3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423D43-7C43-749F-567F-B2F58B4E080E}"/>
              </a:ext>
            </a:extLst>
          </p:cNvPr>
          <p:cNvSpPr txBox="1"/>
          <p:nvPr/>
        </p:nvSpPr>
        <p:spPr>
          <a:xfrm>
            <a:off x="2950466" y="510241"/>
            <a:ext cx="3189714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Explore Adversarial Attacks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  <a:p>
            <a:pPr algn="r">
              <a:spcBef>
                <a:spcPts val="600"/>
              </a:spcBef>
            </a:pP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57ED4FB-7279-C8B4-C73C-1E4396AF8609}"/>
              </a:ext>
            </a:extLst>
          </p:cNvPr>
          <p:cNvSpPr/>
          <p:nvPr/>
        </p:nvSpPr>
        <p:spPr>
          <a:xfrm>
            <a:off x="3222740" y="2106918"/>
            <a:ext cx="438150" cy="9525"/>
          </a:xfrm>
          <a:custGeom>
            <a:avLst/>
            <a:gdLst>
              <a:gd name="connsiteX0" fmla="*/ 0 w 438150"/>
              <a:gd name="connsiteY0" fmla="*/ 0 h 9525"/>
              <a:gd name="connsiteX1" fmla="*/ 238125 w 438150"/>
              <a:gd name="connsiteY1" fmla="*/ 0 h 9525"/>
              <a:gd name="connsiteX2" fmla="*/ 438150 w 438150"/>
              <a:gd name="connsiteY2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" h="9525">
                <a:moveTo>
                  <a:pt x="0" y="0"/>
                </a:moveTo>
                <a:lnTo>
                  <a:pt x="238125" y="0"/>
                </a:lnTo>
                <a:lnTo>
                  <a:pt x="438150" y="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2775000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4340DD6-A1FC-0AA5-5242-0AE88A3D70AF}"/>
              </a:ext>
            </a:extLst>
          </p:cNvPr>
          <p:cNvSpPr/>
          <p:nvPr/>
        </p:nvSpPr>
        <p:spPr>
          <a:xfrm>
            <a:off x="4907028" y="2106918"/>
            <a:ext cx="860500" cy="1109769"/>
          </a:xfrm>
          <a:custGeom>
            <a:avLst/>
            <a:gdLst>
              <a:gd name="connsiteX0" fmla="*/ 0 w 860500"/>
              <a:gd name="connsiteY0" fmla="*/ 0 h 1109769"/>
              <a:gd name="connsiteX1" fmla="*/ 143892 w 860500"/>
              <a:gd name="connsiteY1" fmla="*/ 0 h 1109769"/>
              <a:gd name="connsiteX2" fmla="*/ 284218 w 860500"/>
              <a:gd name="connsiteY2" fmla="*/ 82190 h 1109769"/>
              <a:gd name="connsiteX3" fmla="*/ 860500 w 860500"/>
              <a:gd name="connsiteY3" fmla="*/ 1109769 h 110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0500" h="1109769">
                <a:moveTo>
                  <a:pt x="0" y="0"/>
                </a:moveTo>
                <a:lnTo>
                  <a:pt x="143892" y="0"/>
                </a:lnTo>
                <a:cubicBezTo>
                  <a:pt x="206714" y="0"/>
                  <a:pt x="253489" y="27397"/>
                  <a:pt x="284218" y="82190"/>
                </a:cubicBezTo>
                <a:lnTo>
                  <a:pt x="860500" y="1109769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11085073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CA2047-807D-729F-D75B-E4ED13FA5AF4}"/>
              </a:ext>
            </a:extLst>
          </p:cNvPr>
          <p:cNvSpPr/>
          <p:nvPr/>
        </p:nvSpPr>
        <p:spPr>
          <a:xfrm>
            <a:off x="6541607" y="3550595"/>
            <a:ext cx="438150" cy="9525"/>
          </a:xfrm>
          <a:custGeom>
            <a:avLst/>
            <a:gdLst>
              <a:gd name="connsiteX0" fmla="*/ 0 w 438150"/>
              <a:gd name="connsiteY0" fmla="*/ 0 h 9525"/>
              <a:gd name="connsiteX1" fmla="*/ 238125 w 438150"/>
              <a:gd name="connsiteY1" fmla="*/ 0 h 9525"/>
              <a:gd name="connsiteX2" fmla="*/ 438150 w 438150"/>
              <a:gd name="connsiteY2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" h="9525">
                <a:moveTo>
                  <a:pt x="0" y="0"/>
                </a:moveTo>
                <a:lnTo>
                  <a:pt x="238125" y="0"/>
                </a:lnTo>
                <a:lnTo>
                  <a:pt x="438150" y="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2775000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BAC154-7DC9-0C2B-702B-ABFC2A74767F}"/>
              </a:ext>
            </a:extLst>
          </p:cNvPr>
          <p:cNvSpPr/>
          <p:nvPr/>
        </p:nvSpPr>
        <p:spPr>
          <a:xfrm>
            <a:off x="8316532" y="3550595"/>
            <a:ext cx="438150" cy="9525"/>
          </a:xfrm>
          <a:custGeom>
            <a:avLst/>
            <a:gdLst>
              <a:gd name="connsiteX0" fmla="*/ 0 w 438150"/>
              <a:gd name="connsiteY0" fmla="*/ 0 h 9525"/>
              <a:gd name="connsiteX1" fmla="*/ 238125 w 438150"/>
              <a:gd name="connsiteY1" fmla="*/ 0 h 9525"/>
              <a:gd name="connsiteX2" fmla="*/ 438150 w 438150"/>
              <a:gd name="connsiteY2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8150" h="9525">
                <a:moveTo>
                  <a:pt x="0" y="0"/>
                </a:moveTo>
                <a:lnTo>
                  <a:pt x="238125" y="0"/>
                </a:lnTo>
                <a:lnTo>
                  <a:pt x="438150" y="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2775000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11F126F-8E63-81D7-AD92-1F73C989C3B6}"/>
              </a:ext>
            </a:extLst>
          </p:cNvPr>
          <p:cNvSpPr/>
          <p:nvPr/>
        </p:nvSpPr>
        <p:spPr>
          <a:xfrm>
            <a:off x="4626785" y="3111805"/>
            <a:ext cx="734523" cy="119659"/>
          </a:xfrm>
          <a:custGeom>
            <a:avLst/>
            <a:gdLst>
              <a:gd name="connsiteX0" fmla="*/ 0 w 734523"/>
              <a:gd name="connsiteY0" fmla="*/ 0 h 119659"/>
              <a:gd name="connsiteX1" fmla="*/ 394836 w 734523"/>
              <a:gd name="connsiteY1" fmla="*/ 0 h 119659"/>
              <a:gd name="connsiteX2" fmla="*/ 626446 w 734523"/>
              <a:gd name="connsiteY2" fmla="*/ 59830 h 119659"/>
              <a:gd name="connsiteX3" fmla="*/ 734524 w 734523"/>
              <a:gd name="connsiteY3" fmla="*/ 119660 h 11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523" h="119659">
                <a:moveTo>
                  <a:pt x="0" y="0"/>
                </a:moveTo>
                <a:lnTo>
                  <a:pt x="394836" y="0"/>
                </a:lnTo>
                <a:cubicBezTo>
                  <a:pt x="477191" y="0"/>
                  <a:pt x="554394" y="19943"/>
                  <a:pt x="626446" y="59830"/>
                </a:cubicBezTo>
                <a:lnTo>
                  <a:pt x="734524" y="11966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675000" sp="0"/>
              <a:ds d="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3AE2060-607B-480A-F7FC-AF1BAB90D543}"/>
              </a:ext>
            </a:extLst>
          </p:cNvPr>
          <p:cNvSpPr/>
          <p:nvPr/>
        </p:nvSpPr>
        <p:spPr>
          <a:xfrm>
            <a:off x="4580797" y="3897020"/>
            <a:ext cx="780511" cy="119659"/>
          </a:xfrm>
          <a:custGeom>
            <a:avLst/>
            <a:gdLst>
              <a:gd name="connsiteX0" fmla="*/ 0 w 780511"/>
              <a:gd name="connsiteY0" fmla="*/ 119660 h 119659"/>
              <a:gd name="connsiteX1" fmla="*/ 440823 w 780511"/>
              <a:gd name="connsiteY1" fmla="*/ 119660 h 119659"/>
              <a:gd name="connsiteX2" fmla="*/ 672434 w 780511"/>
              <a:gd name="connsiteY2" fmla="*/ 59830 h 119659"/>
              <a:gd name="connsiteX3" fmla="*/ 780511 w 780511"/>
              <a:gd name="connsiteY3" fmla="*/ 0 h 11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511" h="119659">
                <a:moveTo>
                  <a:pt x="0" y="119660"/>
                </a:moveTo>
                <a:lnTo>
                  <a:pt x="440823" y="119660"/>
                </a:lnTo>
                <a:cubicBezTo>
                  <a:pt x="523179" y="119660"/>
                  <a:pt x="600382" y="99716"/>
                  <a:pt x="672434" y="59830"/>
                </a:cubicBezTo>
                <a:lnTo>
                  <a:pt x="780511" y="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675000" sp="0"/>
              <a:ds d="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8A776A-51CB-1D0B-60F3-035425A161F9}"/>
              </a:ext>
            </a:extLst>
          </p:cNvPr>
          <p:cNvSpPr/>
          <p:nvPr/>
        </p:nvSpPr>
        <p:spPr>
          <a:xfrm>
            <a:off x="4598805" y="3911207"/>
            <a:ext cx="1154717" cy="1010347"/>
          </a:xfrm>
          <a:custGeom>
            <a:avLst/>
            <a:gdLst>
              <a:gd name="connsiteX0" fmla="*/ 0 w 1154717"/>
              <a:gd name="connsiteY0" fmla="*/ 1010348 h 1010347"/>
              <a:gd name="connsiteX1" fmla="*/ 449552 w 1154717"/>
              <a:gd name="connsiteY1" fmla="*/ 1010348 h 1010347"/>
              <a:gd name="connsiteX2" fmla="*/ 596279 w 1154717"/>
              <a:gd name="connsiteY2" fmla="*/ 927424 h 1010347"/>
              <a:gd name="connsiteX3" fmla="*/ 1154717 w 1154717"/>
              <a:gd name="connsiteY3" fmla="*/ 0 h 1010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4717" h="1010347">
                <a:moveTo>
                  <a:pt x="0" y="1010348"/>
                </a:moveTo>
                <a:lnTo>
                  <a:pt x="449552" y="1010348"/>
                </a:lnTo>
                <a:cubicBezTo>
                  <a:pt x="514083" y="1010348"/>
                  <a:pt x="562992" y="982707"/>
                  <a:pt x="596279" y="927424"/>
                </a:cubicBezTo>
                <a:lnTo>
                  <a:pt x="1154717" y="0"/>
                </a:lnTo>
              </a:path>
            </a:pathLst>
          </a:custGeom>
          <a:noFill/>
          <a:ln w="19050" cap="flat">
            <a:solidFill>
              <a:srgbClr val="000000"/>
            </a:solidFill>
            <a:custDash>
              <a:ds d="0" sp="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675000" sp="0"/>
              <a:ds d="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150000"/>
              <a:ds d="150000" sp="675000"/>
            </a:custDash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7BBCA31-82AE-FEA6-DF34-CA48CF935C8D}"/>
              </a:ext>
            </a:extLst>
          </p:cNvPr>
          <p:cNvSpPr/>
          <p:nvPr/>
        </p:nvSpPr>
        <p:spPr>
          <a:xfrm>
            <a:off x="1942670" y="1778945"/>
            <a:ext cx="1280070" cy="628650"/>
          </a:xfrm>
          <a:custGeom>
            <a:avLst/>
            <a:gdLst>
              <a:gd name="connsiteX0" fmla="*/ 75 w 1280070"/>
              <a:gd name="connsiteY0" fmla="*/ 41 h 628650"/>
              <a:gd name="connsiteX1" fmla="*/ 1280146 w 1280070"/>
              <a:gd name="connsiteY1" fmla="*/ 41 h 628650"/>
              <a:gd name="connsiteX2" fmla="*/ 1280146 w 1280070"/>
              <a:gd name="connsiteY2" fmla="*/ 628691 h 628650"/>
              <a:gd name="connsiteX3" fmla="*/ 75 w 1280070"/>
              <a:gd name="connsiteY3" fmla="*/ 628691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070" h="628650">
                <a:moveTo>
                  <a:pt x="75" y="41"/>
                </a:moveTo>
                <a:lnTo>
                  <a:pt x="1280146" y="41"/>
                </a:lnTo>
                <a:lnTo>
                  <a:pt x="1280146" y="628691"/>
                </a:lnTo>
                <a:lnTo>
                  <a:pt x="75" y="628691"/>
                </a:lnTo>
                <a:close/>
              </a:path>
            </a:pathLst>
          </a:custGeom>
          <a:solidFill>
            <a:srgbClr val="3498DB"/>
          </a:solidFill>
          <a:ln w="19050" cap="flat">
            <a:solidFill>
              <a:srgbClr val="2980B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C6FB144-E66D-6C15-EAE3-9DB14324FDCE}"/>
              </a:ext>
            </a:extLst>
          </p:cNvPr>
          <p:cNvSpPr/>
          <p:nvPr/>
        </p:nvSpPr>
        <p:spPr>
          <a:xfrm>
            <a:off x="3698990" y="1792593"/>
            <a:ext cx="1208037" cy="628650"/>
          </a:xfrm>
          <a:custGeom>
            <a:avLst/>
            <a:gdLst>
              <a:gd name="connsiteX0" fmla="*/ 256 w 1208037"/>
              <a:gd name="connsiteY0" fmla="*/ 41 h 628650"/>
              <a:gd name="connsiteX1" fmla="*/ 1208294 w 1208037"/>
              <a:gd name="connsiteY1" fmla="*/ 41 h 628650"/>
              <a:gd name="connsiteX2" fmla="*/ 1208294 w 1208037"/>
              <a:gd name="connsiteY2" fmla="*/ 628691 h 628650"/>
              <a:gd name="connsiteX3" fmla="*/ 256 w 1208037"/>
              <a:gd name="connsiteY3" fmla="*/ 628691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8037" h="628650">
                <a:moveTo>
                  <a:pt x="256" y="41"/>
                </a:moveTo>
                <a:lnTo>
                  <a:pt x="1208294" y="41"/>
                </a:lnTo>
                <a:lnTo>
                  <a:pt x="1208294" y="628691"/>
                </a:lnTo>
                <a:lnTo>
                  <a:pt x="256" y="628691"/>
                </a:lnTo>
                <a:close/>
              </a:path>
            </a:pathLst>
          </a:custGeom>
          <a:solidFill>
            <a:srgbClr val="3498DB"/>
          </a:solidFill>
          <a:ln w="19050" cap="flat">
            <a:solidFill>
              <a:srgbClr val="2980B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14A0D9B-0DB5-35BA-123B-E2D84A862820}"/>
              </a:ext>
            </a:extLst>
          </p:cNvPr>
          <p:cNvSpPr/>
          <p:nvPr/>
        </p:nvSpPr>
        <p:spPr>
          <a:xfrm>
            <a:off x="5383278" y="3249918"/>
            <a:ext cx="1158329" cy="628650"/>
          </a:xfrm>
          <a:custGeom>
            <a:avLst/>
            <a:gdLst>
              <a:gd name="connsiteX0" fmla="*/ 430 w 1158329"/>
              <a:gd name="connsiteY0" fmla="*/ 194 h 628650"/>
              <a:gd name="connsiteX1" fmla="*/ 1158759 w 1158329"/>
              <a:gd name="connsiteY1" fmla="*/ 194 h 628650"/>
              <a:gd name="connsiteX2" fmla="*/ 1158759 w 1158329"/>
              <a:gd name="connsiteY2" fmla="*/ 628844 h 628650"/>
              <a:gd name="connsiteX3" fmla="*/ 430 w 1158329"/>
              <a:gd name="connsiteY3" fmla="*/ 628844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8329" h="628650">
                <a:moveTo>
                  <a:pt x="430" y="194"/>
                </a:moveTo>
                <a:lnTo>
                  <a:pt x="1158759" y="194"/>
                </a:lnTo>
                <a:lnTo>
                  <a:pt x="1158759" y="628844"/>
                </a:lnTo>
                <a:lnTo>
                  <a:pt x="430" y="628844"/>
                </a:lnTo>
                <a:close/>
              </a:path>
            </a:pathLst>
          </a:custGeom>
          <a:solidFill>
            <a:srgbClr val="3498DB"/>
          </a:solidFill>
          <a:ln w="19050" cap="flat">
            <a:solidFill>
              <a:srgbClr val="2980B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182A21-406F-EE8E-E1CC-05497B63A6AC}"/>
              </a:ext>
            </a:extLst>
          </p:cNvPr>
          <p:cNvSpPr/>
          <p:nvPr/>
        </p:nvSpPr>
        <p:spPr>
          <a:xfrm>
            <a:off x="7017857" y="3236270"/>
            <a:ext cx="1298674" cy="628650"/>
          </a:xfrm>
          <a:custGeom>
            <a:avLst/>
            <a:gdLst>
              <a:gd name="connsiteX0" fmla="*/ 609 w 1298674"/>
              <a:gd name="connsiteY0" fmla="*/ 194 h 628650"/>
              <a:gd name="connsiteX1" fmla="*/ 1299283 w 1298674"/>
              <a:gd name="connsiteY1" fmla="*/ 194 h 628650"/>
              <a:gd name="connsiteX2" fmla="*/ 1299283 w 1298674"/>
              <a:gd name="connsiteY2" fmla="*/ 628844 h 628650"/>
              <a:gd name="connsiteX3" fmla="*/ 609 w 1298674"/>
              <a:gd name="connsiteY3" fmla="*/ 628844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8674" h="628650">
                <a:moveTo>
                  <a:pt x="609" y="194"/>
                </a:moveTo>
                <a:lnTo>
                  <a:pt x="1299283" y="194"/>
                </a:lnTo>
                <a:lnTo>
                  <a:pt x="1299283" y="628844"/>
                </a:lnTo>
                <a:lnTo>
                  <a:pt x="609" y="628844"/>
                </a:lnTo>
                <a:close/>
              </a:path>
            </a:pathLst>
          </a:custGeom>
          <a:solidFill>
            <a:srgbClr val="3498DB"/>
          </a:solidFill>
          <a:ln w="19050" cap="flat">
            <a:solidFill>
              <a:srgbClr val="2980B9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302421C-9535-1DB8-31BE-10ECA973D9B0}"/>
              </a:ext>
            </a:extLst>
          </p:cNvPr>
          <p:cNvSpPr/>
          <p:nvPr/>
        </p:nvSpPr>
        <p:spPr>
          <a:xfrm>
            <a:off x="8792782" y="3236270"/>
            <a:ext cx="1454794" cy="628650"/>
          </a:xfrm>
          <a:custGeom>
            <a:avLst/>
            <a:gdLst>
              <a:gd name="connsiteX0" fmla="*/ 804 w 1454794"/>
              <a:gd name="connsiteY0" fmla="*/ 194 h 628650"/>
              <a:gd name="connsiteX1" fmla="*/ 1455599 w 1454794"/>
              <a:gd name="connsiteY1" fmla="*/ 194 h 628650"/>
              <a:gd name="connsiteX2" fmla="*/ 1455599 w 1454794"/>
              <a:gd name="connsiteY2" fmla="*/ 628844 h 628650"/>
              <a:gd name="connsiteX3" fmla="*/ 804 w 1454794"/>
              <a:gd name="connsiteY3" fmla="*/ 628844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4794" h="628650">
                <a:moveTo>
                  <a:pt x="804" y="194"/>
                </a:moveTo>
                <a:lnTo>
                  <a:pt x="1455599" y="194"/>
                </a:lnTo>
                <a:lnTo>
                  <a:pt x="1455599" y="628844"/>
                </a:lnTo>
                <a:lnTo>
                  <a:pt x="804" y="628844"/>
                </a:lnTo>
                <a:close/>
              </a:path>
            </a:pathLst>
          </a:custGeom>
          <a:solidFill>
            <a:srgbClr val="E67E22"/>
          </a:solidFill>
          <a:ln w="19050" cap="flat">
            <a:solidFill>
              <a:srgbClr val="D3540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B33D60E-9483-54AE-EAD9-ADF42CAB17F9}"/>
              </a:ext>
            </a:extLst>
          </p:cNvPr>
          <p:cNvSpPr/>
          <p:nvPr/>
        </p:nvSpPr>
        <p:spPr>
          <a:xfrm>
            <a:off x="3979234" y="2897493"/>
            <a:ext cx="647551" cy="428625"/>
          </a:xfrm>
          <a:custGeom>
            <a:avLst/>
            <a:gdLst>
              <a:gd name="connsiteX0" fmla="*/ 256 w 647551"/>
              <a:gd name="connsiteY0" fmla="*/ 147 h 428625"/>
              <a:gd name="connsiteX1" fmla="*/ 647807 w 647551"/>
              <a:gd name="connsiteY1" fmla="*/ 147 h 428625"/>
              <a:gd name="connsiteX2" fmla="*/ 647807 w 647551"/>
              <a:gd name="connsiteY2" fmla="*/ 428772 h 428625"/>
              <a:gd name="connsiteX3" fmla="*/ 256 w 647551"/>
              <a:gd name="connsiteY3" fmla="*/ 428772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551" h="428625">
                <a:moveTo>
                  <a:pt x="256" y="147"/>
                </a:moveTo>
                <a:lnTo>
                  <a:pt x="647807" y="147"/>
                </a:lnTo>
                <a:lnTo>
                  <a:pt x="647807" y="428772"/>
                </a:lnTo>
                <a:lnTo>
                  <a:pt x="256" y="428772"/>
                </a:lnTo>
                <a:close/>
              </a:path>
            </a:pathLst>
          </a:custGeom>
          <a:solidFill>
            <a:srgbClr val="E74C3C"/>
          </a:solidFill>
          <a:ln w="19050" cap="flat">
            <a:solidFill>
              <a:srgbClr val="C0392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52A49DC-217D-9D57-2BEE-D02DEA41ED4E}"/>
              </a:ext>
            </a:extLst>
          </p:cNvPr>
          <p:cNvSpPr/>
          <p:nvPr/>
        </p:nvSpPr>
        <p:spPr>
          <a:xfrm>
            <a:off x="4025221" y="3802368"/>
            <a:ext cx="555575" cy="428625"/>
          </a:xfrm>
          <a:custGeom>
            <a:avLst/>
            <a:gdLst>
              <a:gd name="connsiteX0" fmla="*/ 256 w 555575"/>
              <a:gd name="connsiteY0" fmla="*/ 242 h 428625"/>
              <a:gd name="connsiteX1" fmla="*/ 555831 w 555575"/>
              <a:gd name="connsiteY1" fmla="*/ 242 h 428625"/>
              <a:gd name="connsiteX2" fmla="*/ 555831 w 555575"/>
              <a:gd name="connsiteY2" fmla="*/ 428867 h 428625"/>
              <a:gd name="connsiteX3" fmla="*/ 256 w 555575"/>
              <a:gd name="connsiteY3" fmla="*/ 428867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75" h="428625">
                <a:moveTo>
                  <a:pt x="256" y="242"/>
                </a:moveTo>
                <a:lnTo>
                  <a:pt x="555831" y="242"/>
                </a:lnTo>
                <a:lnTo>
                  <a:pt x="555831" y="428867"/>
                </a:lnTo>
                <a:lnTo>
                  <a:pt x="256" y="428867"/>
                </a:lnTo>
                <a:close/>
              </a:path>
            </a:pathLst>
          </a:custGeom>
          <a:solidFill>
            <a:srgbClr val="E74C3C"/>
          </a:solidFill>
          <a:ln w="19050" cap="flat">
            <a:solidFill>
              <a:srgbClr val="C0392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5D85795-0FBF-AB6F-5B3B-332361A02D24}"/>
              </a:ext>
            </a:extLst>
          </p:cNvPr>
          <p:cNvSpPr/>
          <p:nvPr/>
        </p:nvSpPr>
        <p:spPr>
          <a:xfrm>
            <a:off x="4007213" y="4693595"/>
            <a:ext cx="591591" cy="428625"/>
          </a:xfrm>
          <a:custGeom>
            <a:avLst/>
            <a:gdLst>
              <a:gd name="connsiteX0" fmla="*/ 256 w 591591"/>
              <a:gd name="connsiteY0" fmla="*/ 337 h 428625"/>
              <a:gd name="connsiteX1" fmla="*/ 591848 w 591591"/>
              <a:gd name="connsiteY1" fmla="*/ 337 h 428625"/>
              <a:gd name="connsiteX2" fmla="*/ 591848 w 591591"/>
              <a:gd name="connsiteY2" fmla="*/ 428962 h 428625"/>
              <a:gd name="connsiteX3" fmla="*/ 256 w 591591"/>
              <a:gd name="connsiteY3" fmla="*/ 428962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591" h="428625">
                <a:moveTo>
                  <a:pt x="256" y="337"/>
                </a:moveTo>
                <a:lnTo>
                  <a:pt x="591848" y="337"/>
                </a:lnTo>
                <a:lnTo>
                  <a:pt x="591848" y="428962"/>
                </a:lnTo>
                <a:lnTo>
                  <a:pt x="256" y="428962"/>
                </a:lnTo>
                <a:close/>
              </a:path>
            </a:pathLst>
          </a:custGeom>
          <a:solidFill>
            <a:srgbClr val="E74C3C"/>
          </a:solidFill>
          <a:ln w="19050" cap="flat">
            <a:solidFill>
              <a:srgbClr val="C0392B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954BB3-0DCA-64A9-0BD7-27E89388AB03}"/>
              </a:ext>
            </a:extLst>
          </p:cNvPr>
          <p:cNvSpPr txBox="1"/>
          <p:nvPr/>
        </p:nvSpPr>
        <p:spPr>
          <a:xfrm>
            <a:off x="1942670" y="1887021"/>
            <a:ext cx="1415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Clean 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2D7341-A651-72F0-A164-6E68A6C6362C}"/>
              </a:ext>
            </a:extLst>
          </p:cNvPr>
          <p:cNvSpPr txBox="1"/>
          <p:nvPr/>
        </p:nvSpPr>
        <p:spPr>
          <a:xfrm>
            <a:off x="3699420" y="1885148"/>
            <a:ext cx="1414649" cy="46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</a:rPr>
              <a:t>Full Model</a:t>
            </a:r>
            <a:r>
              <a:rPr lang="en-US" dirty="0"/>
              <a:t> </a:t>
            </a:r>
            <a:r>
              <a:rPr lang="en-US" b="0" dirty="0">
                <a:effectLst/>
              </a:rPr>
              <a:t>Access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AE0ADE-24A1-6124-2A5E-68EAB69D5FA9}"/>
              </a:ext>
            </a:extLst>
          </p:cNvPr>
          <p:cNvSpPr txBox="1"/>
          <p:nvPr/>
        </p:nvSpPr>
        <p:spPr>
          <a:xfrm>
            <a:off x="5383708" y="3274646"/>
            <a:ext cx="1236205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</a:rPr>
              <a:t>Generate</a:t>
            </a:r>
            <a:r>
              <a:rPr lang="en-US" dirty="0"/>
              <a:t> </a:t>
            </a:r>
            <a:r>
              <a:rPr lang="en-US" b="0" dirty="0">
                <a:effectLst/>
              </a:rPr>
              <a:t>Perturbation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96FC26-9509-DFCA-B67E-2EED2C779F85}"/>
              </a:ext>
            </a:extLst>
          </p:cNvPr>
          <p:cNvSpPr txBox="1"/>
          <p:nvPr/>
        </p:nvSpPr>
        <p:spPr>
          <a:xfrm>
            <a:off x="7123007" y="3274646"/>
            <a:ext cx="1154717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</a:rPr>
              <a:t>Adversarial</a:t>
            </a:r>
            <a:r>
              <a:rPr lang="en-US" dirty="0"/>
              <a:t> </a:t>
            </a:r>
            <a:r>
              <a:rPr lang="en-US" b="0" dirty="0">
                <a:effectLst/>
              </a:rPr>
              <a:t>Example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54EED8-D878-0FB8-E438-537B7F6423C7}"/>
              </a:ext>
            </a:extLst>
          </p:cNvPr>
          <p:cNvSpPr txBox="1"/>
          <p:nvPr/>
        </p:nvSpPr>
        <p:spPr>
          <a:xfrm>
            <a:off x="8755112" y="3356180"/>
            <a:ext cx="2201197" cy="467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</a:rPr>
              <a:t>Wrong Output Predicted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0FFAE4-98E3-3604-E580-11775B7BFD47}"/>
              </a:ext>
            </a:extLst>
          </p:cNvPr>
          <p:cNvSpPr txBox="1"/>
          <p:nvPr/>
        </p:nvSpPr>
        <p:spPr>
          <a:xfrm>
            <a:off x="3905683" y="3002987"/>
            <a:ext cx="852559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effectLst/>
              </a:rPr>
              <a:t>FGSM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36F048-19D3-4DA9-DBE4-843C5B5BB8EE}"/>
              </a:ext>
            </a:extLst>
          </p:cNvPr>
          <p:cNvSpPr txBox="1"/>
          <p:nvPr/>
        </p:nvSpPr>
        <p:spPr>
          <a:xfrm>
            <a:off x="3960277" y="3892549"/>
            <a:ext cx="852559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dirty="0"/>
              <a:t>PGD</a:t>
            </a:r>
            <a:endParaRPr lang="en-US" b="0" dirty="0">
              <a:effectLst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9F8181-5012-612B-0996-7FF6DC69E9F0}"/>
              </a:ext>
            </a:extLst>
          </p:cNvPr>
          <p:cNvSpPr txBox="1"/>
          <p:nvPr/>
        </p:nvSpPr>
        <p:spPr>
          <a:xfrm>
            <a:off x="3979234" y="4809966"/>
            <a:ext cx="852559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dirty="0"/>
              <a:t>C&amp;W</a:t>
            </a:r>
            <a:endParaRPr lang="en-US" b="0" dirty="0">
              <a:effectLst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8743E14-2918-0A6C-C6BC-F493107FA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4" t="43526" r="44113" b="28747"/>
          <a:stretch>
            <a:fillRect/>
          </a:stretch>
        </p:blipFill>
        <p:spPr>
          <a:xfrm>
            <a:off x="225994" y="878155"/>
            <a:ext cx="1552419" cy="180157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84C6527-711C-F437-01E4-28C822DB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8" t="44909" r="28194" b="27239"/>
          <a:stretch>
            <a:fillRect/>
          </a:stretch>
        </p:blipFill>
        <p:spPr>
          <a:xfrm>
            <a:off x="6760681" y="1282045"/>
            <a:ext cx="1774926" cy="18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1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F26C9E-D5E5-B779-FA53-F6AA79A109D9}"/>
              </a:ext>
            </a:extLst>
          </p:cNvPr>
          <p:cNvSpPr txBox="1"/>
          <p:nvPr/>
        </p:nvSpPr>
        <p:spPr>
          <a:xfrm>
            <a:off x="2964976" y="1268821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Let’s zoom into </a:t>
            </a:r>
            <a:r>
              <a:rPr lang="en-US" b="1" dirty="0"/>
              <a:t>PGD (Projected Gradient Descent)</a:t>
            </a:r>
            <a:endParaRPr lang="en-US" dirty="0"/>
          </a:p>
        </p:txBody>
      </p:sp>
      <p:pic>
        <p:nvPicPr>
          <p:cNvPr id="2050" name="Picture 2" descr="Lets Go Meme GIFs | Tenor">
            <a:extLst>
              <a:ext uri="{FF2B5EF4-FFF2-40B4-BE49-F238E27FC236}">
                <a16:creationId xmlns:a16="http://schemas.microsoft.com/office/drawing/2014/main" id="{BD6D5F09-ED75-2FF9-6EC1-142A2F56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8" y="2035862"/>
            <a:ext cx="2676383" cy="3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69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4283</TotalTime>
  <Words>1329</Words>
  <Application>Microsoft Office PowerPoint</Application>
  <PresentationFormat>Widescreen</PresentationFormat>
  <Paragraphs>380</Paragraphs>
  <Slides>62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Georgia</vt:lpstr>
      <vt:lpstr>Georgia Pro Light</vt:lpstr>
      <vt:lpstr>Lora</vt:lpstr>
      <vt:lpstr>Noto Sans</vt:lpstr>
      <vt:lpstr>Roboto</vt:lpstr>
      <vt:lpstr>Segoe UI Emoji</vt:lpstr>
      <vt:lpstr>Office Theme</vt:lpstr>
      <vt:lpstr>Packager Shell Object</vt:lpstr>
      <vt:lpstr>Adversarial Attacks on MNIST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Pgd epsi=0.05</vt:lpstr>
      <vt:lpstr>Pgd epsi =0.4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BIM = Basic Iterative Methode  Eps=0.05</vt:lpstr>
      <vt:lpstr>Eps=0.1</vt:lpstr>
      <vt:lpstr>Eps=0.1 but max_it=100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DeepFool with epsi =0.02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JSMA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Boundry attack black box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4</cp:revision>
  <dcterms:created xsi:type="dcterms:W3CDTF">2025-08-17T15:47:14Z</dcterms:created>
  <dcterms:modified xsi:type="dcterms:W3CDTF">2025-09-18T16:31:16Z</dcterms:modified>
</cp:coreProperties>
</file>